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charts/chart2.xml" ContentType="application/vnd.openxmlformats-officedocument.drawingml.chart+xml"/>
  <Override PartName="/ppt/tags/tag2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58" r:id="rId4"/>
    <p:sldId id="260" r:id="rId5"/>
    <p:sldId id="266" r:id="rId6"/>
    <p:sldId id="261" r:id="rId7"/>
    <p:sldId id="262" r:id="rId8"/>
    <p:sldId id="264" r:id="rId9"/>
    <p:sldId id="265" r:id="rId10"/>
    <p:sldId id="267" r:id="rId11"/>
    <p:sldId id="269" r:id="rId12"/>
    <p:sldId id="270" r:id="rId13"/>
    <p:sldId id="271" r:id="rId14"/>
    <p:sldId id="272" r:id="rId15"/>
    <p:sldId id="285" r:id="rId16"/>
    <p:sldId id="273" r:id="rId17"/>
    <p:sldId id="274" r:id="rId18"/>
    <p:sldId id="275" r:id="rId19"/>
    <p:sldId id="277" r:id="rId20"/>
    <p:sldId id="276" r:id="rId21"/>
    <p:sldId id="278" r:id="rId22"/>
    <p:sldId id="279" r:id="rId23"/>
    <p:sldId id="280" r:id="rId24"/>
    <p:sldId id="305" r:id="rId25"/>
    <p:sldId id="306" r:id="rId26"/>
    <p:sldId id="295" r:id="rId27"/>
    <p:sldId id="296" r:id="rId28"/>
    <p:sldId id="282" r:id="rId29"/>
    <p:sldId id="284" r:id="rId30"/>
    <p:sldId id="286" r:id="rId31"/>
    <p:sldId id="287" r:id="rId32"/>
    <p:sldId id="288" r:id="rId33"/>
    <p:sldId id="289" r:id="rId34"/>
    <p:sldId id="290" r:id="rId35"/>
    <p:sldId id="291" r:id="rId36"/>
    <p:sldId id="292" r:id="rId37"/>
    <p:sldId id="303" r:id="rId38"/>
    <p:sldId id="297" r:id="rId39"/>
    <p:sldId id="300" r:id="rId40"/>
    <p:sldId id="293" r:id="rId41"/>
    <p:sldId id="299" r:id="rId42"/>
    <p:sldId id="301" r:id="rId43"/>
    <p:sldId id="298" r:id="rId44"/>
    <p:sldId id="302" r:id="rId45"/>
    <p:sldId id="304" r:id="rId46"/>
    <p:sldId id="281"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CD92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0" autoAdjust="0"/>
    <p:restoredTop sz="78983" autoAdjust="0"/>
  </p:normalViewPr>
  <p:slideViewPr>
    <p:cSldViewPr snapToGrid="0" snapToObjects="1">
      <p:cViewPr>
        <p:scale>
          <a:sx n="75" d="100"/>
          <a:sy n="75" d="100"/>
        </p:scale>
        <p:origin x="-2056" y="-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 papers </a:t>
            </a:r>
            <a:r>
              <a:rPr lang="en-US" dirty="0"/>
              <a:t>on Concurrency – </a:t>
            </a:r>
          </a:p>
          <a:p>
            <a:pPr>
              <a:defRPr/>
            </a:pPr>
            <a:r>
              <a:rPr lang="en-US" dirty="0"/>
              <a:t>abstractions + verification + debugging </a:t>
            </a:r>
          </a:p>
        </c:rich>
      </c:tx>
      <c:layout/>
      <c:overlay val="0"/>
    </c:title>
    <c:autoTitleDeleted val="0"/>
    <c:plotArea>
      <c:layout/>
      <c:barChart>
        <c:barDir val="col"/>
        <c:grouping val="clustered"/>
        <c:varyColors val="0"/>
        <c:ser>
          <c:idx val="0"/>
          <c:order val="0"/>
          <c:tx>
            <c:strRef>
              <c:f>Sheet1!$B$1</c:f>
              <c:strCache>
                <c:ptCount val="1"/>
                <c:pt idx="0">
                  <c:v>Papers</c:v>
                </c:pt>
              </c:strCache>
            </c:strRef>
          </c:tx>
          <c:invertIfNegative val="0"/>
          <c:cat>
            <c:strRef>
              <c:f>Sheet1!$A$2:$A$5</c:f>
              <c:strCache>
                <c:ptCount val="4"/>
                <c:pt idx="0">
                  <c:v>POPL '14</c:v>
                </c:pt>
                <c:pt idx="1">
                  <c:v>ASPLOS '14</c:v>
                </c:pt>
                <c:pt idx="2">
                  <c:v>POPL '13</c:v>
                </c:pt>
                <c:pt idx="3">
                  <c:v>PLDI '13</c:v>
                </c:pt>
              </c:strCache>
            </c:strRef>
          </c:cat>
          <c:val>
            <c:numRef>
              <c:f>Sheet1!$B$2:$B$5</c:f>
              <c:numCache>
                <c:formatCode>General</c:formatCode>
                <c:ptCount val="4"/>
                <c:pt idx="0">
                  <c:v>7.0</c:v>
                </c:pt>
                <c:pt idx="1">
                  <c:v>16.0</c:v>
                </c:pt>
                <c:pt idx="2">
                  <c:v>8.0</c:v>
                </c:pt>
                <c:pt idx="3">
                  <c:v>17.0</c:v>
                </c:pt>
              </c:numCache>
            </c:numRef>
          </c:val>
        </c:ser>
        <c:dLbls>
          <c:showLegendKey val="0"/>
          <c:showVal val="0"/>
          <c:showCatName val="0"/>
          <c:showSerName val="0"/>
          <c:showPercent val="0"/>
          <c:showBubbleSize val="0"/>
        </c:dLbls>
        <c:gapWidth val="150"/>
        <c:axId val="2112910616"/>
        <c:axId val="2112907656"/>
      </c:barChart>
      <c:catAx>
        <c:axId val="2112910616"/>
        <c:scaling>
          <c:orientation val="minMax"/>
        </c:scaling>
        <c:delete val="0"/>
        <c:axPos val="b"/>
        <c:majorTickMark val="out"/>
        <c:minorTickMark val="none"/>
        <c:tickLblPos val="nextTo"/>
        <c:crossAx val="2112907656"/>
        <c:crosses val="autoZero"/>
        <c:auto val="1"/>
        <c:lblAlgn val="ctr"/>
        <c:lblOffset val="100"/>
        <c:noMultiLvlLbl val="0"/>
      </c:catAx>
      <c:valAx>
        <c:axId val="2112907656"/>
        <c:scaling>
          <c:orientation val="minMax"/>
        </c:scaling>
        <c:delete val="0"/>
        <c:axPos val="l"/>
        <c:majorGridlines/>
        <c:numFmt formatCode="General" sourceLinked="1"/>
        <c:majorTickMark val="out"/>
        <c:minorTickMark val="none"/>
        <c:tickLblPos val="nextTo"/>
        <c:crossAx val="2112910616"/>
        <c:crosses val="autoZero"/>
        <c:crossBetween val="between"/>
      </c:valAx>
    </c:plotArea>
    <c:plotVisOnly val="1"/>
    <c:dispBlanksAs val="gap"/>
    <c:showDLblsOverMax val="0"/>
  </c:chart>
  <c:txPr>
    <a:bodyPr/>
    <a:lstStyle/>
    <a:p>
      <a:pPr>
        <a:defRPr sz="1800">
          <a:latin typeface="Minion Pro"/>
          <a:cs typeface="Minion Pro"/>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Vanilla GHC</c:v>
                </c:pt>
              </c:strCache>
            </c:strRef>
          </c:tx>
          <c:invertIfNegative val="0"/>
          <c:cat>
            <c:strRef>
              <c:f>Sheet1!$A$2:$A$5</c:f>
              <c:strCache>
                <c:ptCount val="4"/>
                <c:pt idx="0">
                  <c:v>k-nucleotide</c:v>
                </c:pt>
                <c:pt idx="1">
                  <c:v>mandelbrot</c:v>
                </c:pt>
                <c:pt idx="2">
                  <c:v>chameneos</c:v>
                </c:pt>
                <c:pt idx="3">
                  <c:v>primes-sieve</c:v>
                </c:pt>
              </c:strCache>
            </c:strRef>
          </c:cat>
          <c:val>
            <c:numRef>
              <c:f>Sheet1!$B$2:$B$5</c:f>
              <c:numCache>
                <c:formatCode>General</c:formatCode>
                <c:ptCount val="4"/>
                <c:pt idx="0">
                  <c:v>4.819999999999998</c:v>
                </c:pt>
                <c:pt idx="1">
                  <c:v>3.21</c:v>
                </c:pt>
                <c:pt idx="2">
                  <c:v>5.71</c:v>
                </c:pt>
                <c:pt idx="3">
                  <c:v>36.33</c:v>
                </c:pt>
              </c:numCache>
            </c:numRef>
          </c:val>
        </c:ser>
        <c:ser>
          <c:idx val="1"/>
          <c:order val="1"/>
          <c:tx>
            <c:strRef>
              <c:f>Sheet1!$C$1</c:f>
              <c:strCache>
                <c:ptCount val="1"/>
                <c:pt idx="0">
                  <c:v>ULS GHC</c:v>
                </c:pt>
              </c:strCache>
            </c:strRef>
          </c:tx>
          <c:invertIfNegative val="0"/>
          <c:cat>
            <c:strRef>
              <c:f>Sheet1!$A$2:$A$5</c:f>
              <c:strCache>
                <c:ptCount val="4"/>
                <c:pt idx="0">
                  <c:v>k-nucleotide</c:v>
                </c:pt>
                <c:pt idx="1">
                  <c:v>mandelbrot</c:v>
                </c:pt>
                <c:pt idx="2">
                  <c:v>chameneos</c:v>
                </c:pt>
                <c:pt idx="3">
                  <c:v>primes-sieve</c:v>
                </c:pt>
              </c:strCache>
            </c:strRef>
          </c:cat>
          <c:val>
            <c:numRef>
              <c:f>Sheet1!$C$2:$C$5</c:f>
              <c:numCache>
                <c:formatCode>General</c:formatCode>
                <c:ptCount val="4"/>
                <c:pt idx="0">
                  <c:v>4.83</c:v>
                </c:pt>
                <c:pt idx="1">
                  <c:v>2.19</c:v>
                </c:pt>
                <c:pt idx="2">
                  <c:v>18.25</c:v>
                </c:pt>
                <c:pt idx="3">
                  <c:v>13.7</c:v>
                </c:pt>
              </c:numCache>
            </c:numRef>
          </c:val>
        </c:ser>
        <c:dLbls>
          <c:showLegendKey val="0"/>
          <c:showVal val="0"/>
          <c:showCatName val="0"/>
          <c:showSerName val="0"/>
          <c:showPercent val="0"/>
          <c:showBubbleSize val="0"/>
        </c:dLbls>
        <c:gapWidth val="150"/>
        <c:axId val="2143041752"/>
        <c:axId val="2143044760"/>
      </c:barChart>
      <c:catAx>
        <c:axId val="2143041752"/>
        <c:scaling>
          <c:orientation val="minMax"/>
        </c:scaling>
        <c:delete val="0"/>
        <c:axPos val="b"/>
        <c:majorTickMark val="out"/>
        <c:minorTickMark val="none"/>
        <c:tickLblPos val="nextTo"/>
        <c:txPr>
          <a:bodyPr/>
          <a:lstStyle/>
          <a:p>
            <a:pPr>
              <a:defRPr sz="1200">
                <a:latin typeface="Minion Pro"/>
                <a:cs typeface="Minion Pro"/>
              </a:defRPr>
            </a:pPr>
            <a:endParaRPr lang="en-US"/>
          </a:p>
        </c:txPr>
        <c:crossAx val="2143044760"/>
        <c:crosses val="autoZero"/>
        <c:auto val="1"/>
        <c:lblAlgn val="ctr"/>
        <c:lblOffset val="100"/>
        <c:noMultiLvlLbl val="0"/>
      </c:catAx>
      <c:valAx>
        <c:axId val="2143044760"/>
        <c:scaling>
          <c:orientation val="minMax"/>
        </c:scaling>
        <c:delete val="0"/>
        <c:axPos val="l"/>
        <c:majorGridlines/>
        <c:title>
          <c:tx>
            <c:rich>
              <a:bodyPr rot="-5400000" vert="horz"/>
              <a:lstStyle/>
              <a:p>
                <a:pPr>
                  <a:defRPr b="0">
                    <a:latin typeface="Minion Pro"/>
                    <a:cs typeface="Minion Pro"/>
                  </a:defRPr>
                </a:pPr>
                <a:r>
                  <a:rPr lang="en-US" b="0" dirty="0" smtClean="0">
                    <a:latin typeface="Minion Pro"/>
                    <a:cs typeface="Minion Pro"/>
                  </a:rPr>
                  <a:t>Time (Seconds)</a:t>
                </a:r>
                <a:endParaRPr lang="en-US" b="0" dirty="0">
                  <a:latin typeface="Minion Pro"/>
                  <a:cs typeface="Minion Pro"/>
                </a:endParaRPr>
              </a:p>
            </c:rich>
          </c:tx>
          <c:layout/>
          <c:overlay val="0"/>
        </c:title>
        <c:numFmt formatCode="General" sourceLinked="1"/>
        <c:majorTickMark val="out"/>
        <c:minorTickMark val="none"/>
        <c:tickLblPos val="nextTo"/>
        <c:txPr>
          <a:bodyPr/>
          <a:lstStyle/>
          <a:p>
            <a:pPr>
              <a:defRPr>
                <a:latin typeface="Minion Pro"/>
                <a:cs typeface="Minion Pro"/>
              </a:defRPr>
            </a:pPr>
            <a:endParaRPr lang="en-US"/>
          </a:p>
        </c:txPr>
        <c:crossAx val="2143041752"/>
        <c:crosses val="autoZero"/>
        <c:crossBetween val="between"/>
      </c:valAx>
    </c:plotArea>
    <c:legend>
      <c:legendPos val="r"/>
      <c:layout>
        <c:manualLayout>
          <c:xMode val="edge"/>
          <c:yMode val="edge"/>
          <c:x val="0.196648796048762"/>
          <c:y val="0.130554272952051"/>
          <c:w val="0.252991460544466"/>
          <c:h val="0.242016023870082"/>
        </c:manualLayout>
      </c:layout>
      <c:overlay val="0"/>
      <c:spPr>
        <a:solidFill>
          <a:schemeClr val="bg1"/>
        </a:solidFill>
      </c:spPr>
      <c:txPr>
        <a:bodyPr/>
        <a:lstStyle/>
        <a:p>
          <a:pPr>
            <a:defRPr>
              <a:latin typeface="Minion Pro"/>
              <a:cs typeface="Minion Pro"/>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B34D7A-7326-384B-B607-5E457702D308}" type="datetimeFigureOut">
              <a:rPr lang="en-US" smtClean="0"/>
              <a:t>3/30/14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622865-1BCC-C946-8D52-4C4F69BA94C5}" type="slidenum">
              <a:rPr lang="en-US" smtClean="0"/>
              <a:t>‹#›</a:t>
            </a:fld>
            <a:endParaRPr lang="en-US" dirty="0"/>
          </a:p>
        </p:txBody>
      </p:sp>
    </p:spTree>
    <p:extLst>
      <p:ext uri="{BB962C8B-B14F-4D97-AF65-F5344CB8AC3E}">
        <p14:creationId xmlns:p14="http://schemas.microsoft.com/office/powerpoint/2010/main" val="2203214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Developing safe and scalable concurrent programs remains a difficult endeavor</a:t>
            </a:r>
            <a:r>
              <a:rPr lang="en-US" baseline="0" dirty="0" smtClean="0"/>
              <a:t>, and is a major theme of current research. The number of papers on concurrent programming abstractions, verification an debugging in top conferences is quite substantial. The reason for this level of activity is quite warranted.. </a:t>
            </a:r>
          </a:p>
        </p:txBody>
      </p:sp>
      <p:sp>
        <p:nvSpPr>
          <p:cNvPr id="4" name="Slide Number Placeholder 3"/>
          <p:cNvSpPr>
            <a:spLocks noGrp="1"/>
          </p:cNvSpPr>
          <p:nvPr>
            <p:ph type="sldNum" sz="quarter" idx="10"/>
          </p:nvPr>
        </p:nvSpPr>
        <p:spPr/>
        <p:txBody>
          <a:bodyPr/>
          <a:lstStyle/>
          <a:p>
            <a:fld id="{07622865-1BCC-C946-8D52-4C4F69BA94C5}" type="slidenum">
              <a:rPr lang="en-US" smtClean="0"/>
              <a:t>2</a:t>
            </a:fld>
            <a:endParaRPr lang="en-US" dirty="0"/>
          </a:p>
        </p:txBody>
      </p:sp>
    </p:spTree>
    <p:extLst>
      <p:ext uri="{BB962C8B-B14F-4D97-AF65-F5344CB8AC3E}">
        <p14:creationId xmlns:p14="http://schemas.microsoft.com/office/powerpoint/2010/main" val="3009373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main theme of my PhD research is the design and implementation of functional programming languages for future manycore systems and compute clouds. </a:t>
            </a:r>
          </a:p>
        </p:txBody>
      </p:sp>
      <p:sp>
        <p:nvSpPr>
          <p:cNvPr id="4" name="Slide Number Placeholder 3"/>
          <p:cNvSpPr>
            <a:spLocks noGrp="1"/>
          </p:cNvSpPr>
          <p:nvPr>
            <p:ph type="sldNum" sz="quarter" idx="10"/>
          </p:nvPr>
        </p:nvSpPr>
        <p:spPr/>
        <p:txBody>
          <a:bodyPr/>
          <a:lstStyle/>
          <a:p>
            <a:fld id="{07622865-1BCC-C946-8D52-4C4F69BA94C5}" type="slidenum">
              <a:rPr lang="en-US" smtClean="0"/>
              <a:t>11</a:t>
            </a:fld>
            <a:endParaRPr lang="en-US" dirty="0"/>
          </a:p>
        </p:txBody>
      </p:sp>
    </p:spTree>
    <p:extLst>
      <p:ext uri="{BB962C8B-B14F-4D97-AF65-F5344CB8AC3E}">
        <p14:creationId xmlns:p14="http://schemas.microsoft.com/office/powerpoint/2010/main" val="3894241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idea of the</a:t>
            </a:r>
            <a:r>
              <a:rPr lang="en-US" baseline="0" dirty="0" smtClean="0"/>
              <a:t> work is that </a:t>
            </a:r>
            <a:r>
              <a:rPr lang="en-US" dirty="0" smtClean="0"/>
              <a:t>we believe synchronous communication can be an abstraction for programming asynchronous distributed systems</a:t>
            </a:r>
            <a:r>
              <a:rPr lang="en-US" baseline="0" dirty="0" smtClean="0"/>
              <a:t> just a</a:t>
            </a:r>
            <a:r>
              <a:rPr lang="en-US" dirty="0" smtClean="0"/>
              <a:t>s transaction memory is to shared memory concurrency</a:t>
            </a:r>
            <a:r>
              <a:rPr lang="en-US" baseline="0" dirty="0" smtClean="0"/>
              <a:t> and</a:t>
            </a:r>
            <a:r>
              <a:rPr lang="en-US" dirty="0" smtClean="0"/>
              <a:t> garbage collection is to memory management.</a:t>
            </a:r>
          </a:p>
          <a:p>
            <a:endParaRPr lang="en-US" dirty="0" smtClean="0"/>
          </a:p>
          <a:p>
            <a:r>
              <a:rPr lang="en-US" dirty="0" smtClean="0"/>
              <a:t>A functional programming language combined with synchronous communication provides an attractive</a:t>
            </a:r>
            <a:r>
              <a:rPr lang="en-US" baseline="0" dirty="0" smtClean="0"/>
              <a:t> model for shared memory concurrency. </a:t>
            </a:r>
            <a:r>
              <a:rPr lang="en-US" dirty="0" smtClean="0"/>
              <a:t>The synchronous communication abstraction combines data transfer and synchronization into a single</a:t>
            </a:r>
            <a:r>
              <a:rPr lang="en-US" baseline="0" dirty="0" smtClean="0"/>
              <a:t> atomic unit. However, in a geo-distributed setting, the synchrony is at odds with high latency.</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13</a:t>
            </a:fld>
            <a:endParaRPr lang="en-US" dirty="0"/>
          </a:p>
        </p:txBody>
      </p:sp>
    </p:spTree>
    <p:extLst>
      <p:ext uri="{BB962C8B-B14F-4D97-AF65-F5344CB8AC3E}">
        <p14:creationId xmlns:p14="http://schemas.microsoft.com/office/powerpoint/2010/main" val="3808468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distributed implementation</a:t>
            </a:r>
            <a:r>
              <a:rPr lang="en-US" baseline="0" dirty="0" smtClean="0"/>
              <a:t> of Concurrent ML with a speculative execution framework, that discharges synchronous sends asynchronously, detects when this equivalence fails, and repairs failed executions.</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14</a:t>
            </a:fld>
            <a:endParaRPr lang="en-US" dirty="0"/>
          </a:p>
        </p:txBody>
      </p:sp>
    </p:spTree>
    <p:extLst>
      <p:ext uri="{BB962C8B-B14F-4D97-AF65-F5344CB8AC3E}">
        <p14:creationId xmlns:p14="http://schemas.microsoft.com/office/powerpoint/2010/main" val="1347648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With purely asynchronous point-to-point communication,</a:t>
            </a:r>
            <a:r>
              <a:rPr lang="en-US" baseline="0" dirty="0" smtClean="0"/>
              <a:t> one needs to maintain vector clocks and buffering on the receiver side to implement a causal broadcast primitive.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With point-to-point synchronous messaging, causal broadcast primitive can be implemented in a straight-forward manner!</a:t>
            </a:r>
            <a:r>
              <a:rPr lang="en-US" sz="1200" dirty="0" smtClean="0">
                <a:latin typeface="Minion Pro"/>
                <a:cs typeface="Minion Pro"/>
              </a:rPr>
              <a:t> Cyclic dependence</a:t>
            </a:r>
            <a:r>
              <a:rPr lang="en-US" sz="1200" i="1" dirty="0" smtClean="0">
                <a:latin typeface="Minion Pro"/>
                <a:cs typeface="Minion Pro"/>
              </a:rPr>
              <a:t> </a:t>
            </a:r>
            <a:r>
              <a:rPr lang="en-US" sz="1200" dirty="0" smtClean="0">
                <a:latin typeface="Minion Pro"/>
                <a:cs typeface="Minion Pro"/>
              </a:rPr>
              <a:t>⇒ divergent behavior</a:t>
            </a:r>
            <a:endParaRPr lang="en-US" dirty="0" smtClean="0"/>
          </a:p>
          <a:p>
            <a:pPr marL="171450" indent="-171450">
              <a:buFont typeface="Arial"/>
              <a:buChar char="•"/>
            </a:pPr>
            <a:r>
              <a:rPr lang="en-US" dirty="0" smtClean="0"/>
              <a:t>It</a:t>
            </a:r>
            <a:r>
              <a:rPr lang="en-US" baseline="0" dirty="0" smtClean="0"/>
              <a:t> is easy to see that this implementation would not scale as phase 2 is a global barrier. </a:t>
            </a:r>
          </a:p>
          <a:p>
            <a:pPr marL="171450" indent="-171450">
              <a:buFont typeface="Arial"/>
              <a:buChar char="•"/>
            </a:pPr>
            <a:r>
              <a:rPr lang="en-US" baseline="0" dirty="0" smtClean="0"/>
              <a:t>Our idea, take the above synchronous program, discharge the sends asynchronously, detect and remediate causal dependences.</a:t>
            </a:r>
          </a:p>
        </p:txBody>
      </p:sp>
      <p:sp>
        <p:nvSpPr>
          <p:cNvPr id="4" name="Slide Number Placeholder 3"/>
          <p:cNvSpPr>
            <a:spLocks noGrp="1"/>
          </p:cNvSpPr>
          <p:nvPr>
            <p:ph type="sldNum" sz="quarter" idx="10"/>
          </p:nvPr>
        </p:nvSpPr>
        <p:spPr/>
        <p:txBody>
          <a:bodyPr/>
          <a:lstStyle/>
          <a:p>
            <a:fld id="{07622865-1BCC-C946-8D52-4C4F69BA94C5}" type="slidenum">
              <a:rPr lang="en-US" smtClean="0"/>
              <a:t>18</a:t>
            </a:fld>
            <a:endParaRPr lang="en-US" dirty="0"/>
          </a:p>
        </p:txBody>
      </p:sp>
    </p:spTree>
    <p:extLst>
      <p:ext uri="{BB962C8B-B14F-4D97-AF65-F5344CB8AC3E}">
        <p14:creationId xmlns:p14="http://schemas.microsoft.com/office/powerpoint/2010/main" val="1308018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With purely asynchronous point-to-point communication,</a:t>
            </a:r>
            <a:r>
              <a:rPr lang="en-US" baseline="0" dirty="0" smtClean="0"/>
              <a:t> one needs to maintain vector clocks and buffering on the receiver side to implement a causal broadcast primitive.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With point-to-point synchronous messaging, causal broadcast primitive can be implemented in a straight-forward manner!</a:t>
            </a:r>
            <a:r>
              <a:rPr lang="en-US" sz="1200" dirty="0" smtClean="0">
                <a:latin typeface="Minion Pro"/>
                <a:cs typeface="Minion Pro"/>
              </a:rPr>
              <a:t> Cyclic dependence</a:t>
            </a:r>
            <a:r>
              <a:rPr lang="en-US" sz="1200" i="1" dirty="0" smtClean="0">
                <a:latin typeface="Minion Pro"/>
                <a:cs typeface="Minion Pro"/>
              </a:rPr>
              <a:t> </a:t>
            </a:r>
            <a:r>
              <a:rPr lang="en-US" sz="1200" dirty="0" smtClean="0">
                <a:latin typeface="Minion Pro"/>
                <a:cs typeface="Minion Pro"/>
              </a:rPr>
              <a:t>⇒ divergent behavior</a:t>
            </a:r>
            <a:endParaRPr lang="en-US" dirty="0" smtClean="0"/>
          </a:p>
          <a:p>
            <a:pPr marL="171450" indent="-171450">
              <a:buFont typeface="Arial"/>
              <a:buChar char="•"/>
            </a:pPr>
            <a:r>
              <a:rPr lang="en-US" dirty="0" smtClean="0"/>
              <a:t>It</a:t>
            </a:r>
            <a:r>
              <a:rPr lang="en-US" baseline="0" dirty="0" smtClean="0"/>
              <a:t> is easy to see that this implementation would not scale as phase 2 is a global barrier. </a:t>
            </a:r>
          </a:p>
          <a:p>
            <a:pPr marL="171450" indent="-171450">
              <a:buFont typeface="Arial"/>
              <a:buChar char="•"/>
            </a:pPr>
            <a:r>
              <a:rPr lang="en-US" baseline="0" dirty="0" smtClean="0"/>
              <a:t>Our idea, take the above synchronous program, discharge the sends asynchronously, detect and remediate causal dependences.</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19</a:t>
            </a:fld>
            <a:endParaRPr lang="en-US" dirty="0"/>
          </a:p>
        </p:txBody>
      </p:sp>
    </p:spTree>
    <p:extLst>
      <p:ext uri="{BB962C8B-B14F-4D97-AF65-F5344CB8AC3E}">
        <p14:creationId xmlns:p14="http://schemas.microsoft.com/office/powerpoint/2010/main" val="1308018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20</a:t>
            </a:fld>
            <a:endParaRPr lang="en-US" dirty="0"/>
          </a:p>
        </p:txBody>
      </p:sp>
    </p:spTree>
    <p:extLst>
      <p:ext uri="{BB962C8B-B14F-4D97-AF65-F5344CB8AC3E}">
        <p14:creationId xmlns:p14="http://schemas.microsoft.com/office/powerpoint/2010/main" val="3575280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simulated the previous example on 3 geo-distributed Amazon EC2 nodes, and repeated the communication patter for 1000 iterations.</a:t>
            </a:r>
          </a:p>
          <a:p>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21</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reason about our executions,</a:t>
            </a:r>
            <a:r>
              <a:rPr lang="en-US" baseline="0" dirty="0" smtClean="0"/>
              <a:t> speculative or otherwise, using an axiomatic framework. The axiomatic formalization is similar to the ones used to describe the semantics of shared memory concurrent programs on modern multicore processors. Executions is composed of a set of actions or events that matter, and the relation between the events. A happens before relation, expressed as a transitive closure over the primitive relations, captures the visibility and ordering relation between the events</a:t>
            </a:r>
            <a:endParaRPr lang="en-US" dirty="0" smtClean="0"/>
          </a:p>
          <a:p>
            <a:endParaRPr lang="en-US" dirty="0" smtClean="0"/>
          </a:p>
          <a:p>
            <a:r>
              <a:rPr lang="en-US" dirty="0" smtClean="0"/>
              <a:t>Our formalization shows that for any execution that satisfies</a:t>
            </a:r>
            <a:r>
              <a:rPr lang="en-US" baseline="0" dirty="0" smtClean="0"/>
              <a:t> these these properties, there exists a equivalent CML execution. Interpret these properties as a recipe for implementation.</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22</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Preserve</a:t>
            </a:r>
            <a:r>
              <a:rPr lang="en-US" baseline="0" dirty="0" smtClean="0"/>
              <a:t> CML semantics – CML channels are multi-producer, multi-consumer channels. The source and destination of messages are not known a-priori</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23</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Conclude in this slide. The results demonstrate that Rx-CML can be an effective abstraction for</a:t>
            </a:r>
            <a:r>
              <a:rPr lang="en-US" b="1" baseline="0" dirty="0" smtClean="0"/>
              <a:t> programming high-latency distributed environments.</a:t>
            </a:r>
            <a:endParaRPr lang="en-US" b="1" dirty="0"/>
          </a:p>
        </p:txBody>
      </p:sp>
      <p:sp>
        <p:nvSpPr>
          <p:cNvPr id="4" name="Slide Number Placeholder 3"/>
          <p:cNvSpPr>
            <a:spLocks noGrp="1"/>
          </p:cNvSpPr>
          <p:nvPr>
            <p:ph type="sldNum" sz="quarter" idx="10"/>
          </p:nvPr>
        </p:nvSpPr>
        <p:spPr/>
        <p:txBody>
          <a:bodyPr/>
          <a:lstStyle/>
          <a:p>
            <a:fld id="{07622865-1BCC-C946-8D52-4C4F69BA94C5}" type="slidenum">
              <a:rPr lang="en-US" smtClean="0"/>
              <a:t>26</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concurrency</a:t>
            </a:r>
            <a:r>
              <a:rPr lang="en-US" baseline="0" dirty="0" smtClean="0"/>
              <a:t> bugs get into real-world code, the results can be disastrous. </a:t>
            </a:r>
          </a:p>
          <a:p>
            <a:endParaRPr lang="en-US" baseline="0" dirty="0" smtClean="0"/>
          </a:p>
          <a:p>
            <a:r>
              <a:rPr lang="en-US" baseline="0" dirty="0" smtClean="0"/>
              <a:t>The 2003 Northeast black out was attributed to a race condition that disabled the alarm system. This resulted in 256 power stations to go offline, causing a 7hr major blackout between in most of the north east united states. The blackout was attributed to 11 fatalities and $6 billion in damages.</a:t>
            </a:r>
          </a:p>
          <a:p>
            <a:endParaRPr lang="en-US" baseline="0" dirty="0" smtClean="0"/>
          </a:p>
          <a:p>
            <a:r>
              <a:rPr lang="en-US" dirty="0" smtClean="0"/>
              <a:t>In the 80s, race condition between</a:t>
            </a:r>
            <a:r>
              <a:rPr lang="en-US" baseline="0" dirty="0" smtClean="0"/>
              <a:t> the UI and the controller in therac-25 radiation therapy machines caused 6 fatalities and numerous other injuries.</a:t>
            </a:r>
          </a:p>
          <a:p>
            <a:endParaRPr lang="en-US" baseline="0" dirty="0" smtClean="0"/>
          </a:p>
          <a:p>
            <a:r>
              <a:rPr lang="en-US" baseline="0" dirty="0" smtClean="0"/>
              <a:t>On the day of Facebook IPO on NASDAQ, a race condition in NASDAQ code between order validation transaction and new orders arrival caused slowdown of trades for 30 minutes. The resultant confusion over prices lasted for a day. Ultimately, NASDAQ had to pay $62 million in damages to investors.</a:t>
            </a:r>
          </a:p>
          <a:p>
            <a:endParaRPr lang="en-US" baseline="0" dirty="0" smtClean="0"/>
          </a:p>
          <a:p>
            <a:r>
              <a:rPr lang="en-US" baseline="0" dirty="0" smtClean="0"/>
              <a:t>Hence, it is in everyone’s interest that the code that we write does not have any concurrency bugs.</a:t>
            </a:r>
          </a:p>
        </p:txBody>
      </p:sp>
      <p:sp>
        <p:nvSpPr>
          <p:cNvPr id="4" name="Slide Number Placeholder 3"/>
          <p:cNvSpPr>
            <a:spLocks noGrp="1"/>
          </p:cNvSpPr>
          <p:nvPr>
            <p:ph type="sldNum" sz="quarter" idx="10"/>
          </p:nvPr>
        </p:nvSpPr>
        <p:spPr/>
        <p:txBody>
          <a:bodyPr/>
          <a:lstStyle/>
          <a:p>
            <a:fld id="{07622865-1BCC-C946-8D52-4C4F69BA94C5}" type="slidenum">
              <a:rPr lang="en-US" smtClean="0"/>
              <a:t>3</a:t>
            </a:fld>
            <a:endParaRPr lang="en-US" dirty="0"/>
          </a:p>
        </p:txBody>
      </p:sp>
    </p:spTree>
    <p:extLst>
      <p:ext uri="{BB962C8B-B14F-4D97-AF65-F5344CB8AC3E}">
        <p14:creationId xmlns:p14="http://schemas.microsoft.com/office/powerpoint/2010/main" val="3803155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main goal of this work is to allow Haskell programmers to write schedulers for Concurrent and Parallel Haskell threads as Haskell libraries. In this work, we focus on Glasgow Haskell Compiler.</a:t>
            </a:r>
          </a:p>
          <a:p>
            <a:endParaRPr lang="en-US" baseline="0" dirty="0" smtClean="0"/>
          </a:p>
          <a:p>
            <a:r>
              <a:rPr lang="en-US" baseline="0" dirty="0" smtClean="0"/>
              <a:t>The main challenge is that GHC’s runtime system is like an monolithic operating system kernel. It is feature rich, performance, but very hard to change. Part of this reason is due to the fact that the scheduler Is implemented in C is a part of the runtime system, and it intricately interacts with other RTS concurrency mechanisms.</a:t>
            </a:r>
          </a:p>
          <a:p>
            <a:endParaRPr lang="en-US" baseline="0" dirty="0" smtClean="0"/>
          </a:p>
          <a:p>
            <a:r>
              <a:rPr lang="en-US" baseline="0" dirty="0" smtClean="0"/>
              <a:t>From the language developer’s perspective, this hinders rapid research and experimentation into scheduler design. Improvements to schedulers can only be incorporated into new version of the compiler and runtime. </a:t>
            </a:r>
          </a:p>
          <a:p>
            <a:endParaRPr lang="en-US" baseline="0" dirty="0" smtClean="0"/>
          </a:p>
          <a:p>
            <a:r>
              <a:rPr lang="en-US" baseline="0" dirty="0" smtClean="0"/>
              <a:t>From the application developer’s perspective, the scheduler comes with a single scheduling policy: A Preemptive, work-stealing scheduler, with one run-queue per core. There is no reason to believe that this scheduler would be sufficient for all intents and purposes. The application developer is unable to specify application specific scheduling policies incorporating thread priority or gang scheduler.</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29</a:t>
            </a:fld>
            <a:endParaRPr lang="en-US"/>
          </a:p>
        </p:txBody>
      </p:sp>
    </p:spTree>
    <p:extLst>
      <p:ext uri="{BB962C8B-B14F-4D97-AF65-F5344CB8AC3E}">
        <p14:creationId xmlns:p14="http://schemas.microsoft.com/office/powerpoint/2010/main" val="1347648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first step, we can move our existing scheduler implementation from</a:t>
            </a:r>
            <a:r>
              <a:rPr lang="en-US" baseline="0" dirty="0" smtClean="0"/>
              <a:t> C to </a:t>
            </a:r>
            <a:r>
              <a:rPr lang="en-US" baseline="0" dirty="0" err="1" smtClean="0"/>
              <a:t>haskell</a:t>
            </a:r>
            <a:r>
              <a:rPr lang="en-US" baseline="0" dirty="0" smtClean="0"/>
              <a:t>, so that the application developers and language implementers can write schedulers in Haskell. But this is undesirable since every time a new scheduler needs to be implemented, one has to reason about and re-implement the interactions with the RTS concurrency mechanisms. What we need is an abstraction, that generalizes the individual interactions.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abstraction we choose is scheduler activations. Scheduler activations</a:t>
            </a:r>
            <a:r>
              <a:rPr lang="en-US" baseline="0" dirty="0" smtClean="0"/>
              <a:t> have been previously utilized in the context of OS to allow user-level schedulers to scheduler kernel threads. In this work, we explore the use of activations in a language runtime.</a:t>
            </a:r>
            <a:endParaRPr lang="en-US" dirty="0" smtClean="0"/>
          </a:p>
          <a:p>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30</a:t>
            </a:fld>
            <a:endParaRPr lang="en-US"/>
          </a:p>
        </p:txBody>
      </p:sp>
    </p:spTree>
    <p:extLst>
      <p:ext uri="{BB962C8B-B14F-4D97-AF65-F5344CB8AC3E}">
        <p14:creationId xmlns:p14="http://schemas.microsoft.com/office/powerpoint/2010/main" val="1347648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scheduler itself is implemented over a very small subset</a:t>
            </a:r>
            <a:r>
              <a:rPr lang="en-US" baseline="0" dirty="0" smtClean="0"/>
              <a:t> of primitives called the </a:t>
            </a:r>
            <a:r>
              <a:rPr lang="en-US" b="1" baseline="0" dirty="0" smtClean="0"/>
              <a:t>substrate</a:t>
            </a:r>
            <a:r>
              <a:rPr lang="en-US" baseline="0" dirty="0" smtClean="0"/>
              <a:t>.</a:t>
            </a:r>
          </a:p>
          <a:p>
            <a:endParaRPr lang="en-US" baseline="0" dirty="0" smtClean="0"/>
          </a:p>
          <a:p>
            <a:r>
              <a:rPr lang="en-US" dirty="0" smtClean="0"/>
              <a:t>The user-level scheduler is expected to expose</a:t>
            </a:r>
            <a:r>
              <a:rPr lang="en-US" baseline="0" dirty="0" smtClean="0"/>
              <a:t> two activations to the substrate, one to </a:t>
            </a:r>
            <a:r>
              <a:rPr lang="en-US" baseline="0" dirty="0" err="1" smtClean="0"/>
              <a:t>enqueue</a:t>
            </a:r>
            <a:r>
              <a:rPr lang="en-US" baseline="0" dirty="0" smtClean="0"/>
              <a:t> and another to </a:t>
            </a:r>
            <a:r>
              <a:rPr lang="en-US" baseline="0" dirty="0" err="1" smtClean="0"/>
              <a:t>dequeue</a:t>
            </a:r>
            <a:r>
              <a:rPr lang="en-US" baseline="0" dirty="0" smtClean="0"/>
              <a:t> threads from the scheduler. </a:t>
            </a:r>
          </a:p>
          <a:p>
            <a:endParaRPr lang="en-US" baseline="0" dirty="0" smtClean="0"/>
          </a:p>
          <a:p>
            <a:r>
              <a:rPr lang="en-US" baseline="0" dirty="0" smtClean="0"/>
              <a:t>The RTS performs </a:t>
            </a:r>
            <a:r>
              <a:rPr lang="en-US" baseline="0" dirty="0" err="1" smtClean="0"/>
              <a:t>upcalls</a:t>
            </a:r>
            <a:r>
              <a:rPr lang="en-US" baseline="0" dirty="0" smtClean="0"/>
              <a:t> to the activations to interact with the user-level scheduler.</a:t>
            </a:r>
          </a:p>
          <a:p>
            <a:endParaRPr lang="en-US" baseline="0" dirty="0" smtClean="0"/>
          </a:p>
          <a:p>
            <a:r>
              <a:rPr lang="en-US" baseline="0" dirty="0" smtClean="0"/>
              <a:t>Since multicore schedulers are themselves concurrent programs operating over , the scheduler writer can run into the usual pitfalls of concurrent programming. Luckily, since we are in Haskell, we can utilize the software transactional memory abstraction to avoid some of the concurrency errors by construction. </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31</a:t>
            </a:fld>
            <a:endParaRPr lang="en-US"/>
          </a:p>
        </p:txBody>
      </p:sp>
    </p:spTree>
    <p:extLst>
      <p:ext uri="{BB962C8B-B14F-4D97-AF65-F5344CB8AC3E}">
        <p14:creationId xmlns:p14="http://schemas.microsoft.com/office/powerpoint/2010/main" val="1253644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substrate</a:t>
            </a:r>
            <a:r>
              <a:rPr lang="en-US" baseline="0" dirty="0" smtClean="0"/>
              <a:t> exposes one-shot continuations to the programmer. And there are primitives to create, switch between </a:t>
            </a:r>
            <a:r>
              <a:rPr lang="en-US" baseline="0" dirty="0" err="1" smtClean="0"/>
              <a:t>SConts</a:t>
            </a:r>
            <a:r>
              <a:rPr lang="en-US" baseline="0" dirty="0" smtClean="0"/>
              <a:t> and initiate </a:t>
            </a:r>
            <a:r>
              <a:rPr lang="en-US" baseline="0" dirty="0" err="1" smtClean="0"/>
              <a:t>Scont</a:t>
            </a:r>
            <a:r>
              <a:rPr lang="en-US" baseline="0" dirty="0" smtClean="0"/>
              <a:t> execution in parallel.</a:t>
            </a:r>
          </a:p>
          <a:p>
            <a:endParaRPr lang="en-US" baseline="0" dirty="0" smtClean="0"/>
          </a:p>
          <a:p>
            <a:r>
              <a:rPr lang="en-US" baseline="0" dirty="0" smtClean="0"/>
              <a:t>Activations are simply functions associated with each </a:t>
            </a:r>
            <a:r>
              <a:rPr lang="en-US" baseline="0" dirty="0" err="1" smtClean="0"/>
              <a:t>Scont</a:t>
            </a:r>
            <a:r>
              <a:rPr lang="en-US" baseline="0" dirty="0" smtClean="0"/>
              <a:t>. If one considers </a:t>
            </a:r>
            <a:r>
              <a:rPr lang="en-US" baseline="0" dirty="0" err="1" smtClean="0"/>
              <a:t>Sconts</a:t>
            </a:r>
            <a:r>
              <a:rPr lang="en-US" baseline="0" dirty="0" smtClean="0"/>
              <a:t> are objects, then activations would be member functions. There are functions to access and update an </a:t>
            </a:r>
            <a:r>
              <a:rPr lang="en-US" baseline="0" dirty="0" err="1" smtClean="0"/>
              <a:t>Scont’s</a:t>
            </a:r>
            <a:r>
              <a:rPr lang="en-US" baseline="0" dirty="0" smtClean="0"/>
              <a:t> activations. The important feature of the signatures is that all the functions that access the scheduler are under STM. </a:t>
            </a:r>
          </a:p>
          <a:p>
            <a:endParaRPr lang="en-US" baseline="0" dirty="0" smtClean="0"/>
          </a:p>
          <a:p>
            <a:r>
              <a:rPr lang="en-US" baseline="0" dirty="0" smtClean="0"/>
              <a:t>Finally, the substrate provides an arbitrary thread local state slot, which is also accessed under STM. </a:t>
            </a:r>
          </a:p>
        </p:txBody>
      </p:sp>
      <p:sp>
        <p:nvSpPr>
          <p:cNvPr id="4" name="Slide Number Placeholder 3"/>
          <p:cNvSpPr>
            <a:spLocks noGrp="1"/>
          </p:cNvSpPr>
          <p:nvPr>
            <p:ph type="sldNum" sz="quarter" idx="10"/>
          </p:nvPr>
        </p:nvSpPr>
        <p:spPr/>
        <p:txBody>
          <a:bodyPr/>
          <a:lstStyle/>
          <a:p>
            <a:fld id="{07622865-1BCC-C946-8D52-4C4F69BA94C5}" type="slidenum">
              <a:rPr lang="en-US" smtClean="0"/>
              <a:t>32</a:t>
            </a:fld>
            <a:endParaRPr lang="en-US"/>
          </a:p>
        </p:txBody>
      </p:sp>
    </p:spTree>
    <p:extLst>
      <p:ext uri="{BB962C8B-B14F-4D97-AF65-F5344CB8AC3E}">
        <p14:creationId xmlns:p14="http://schemas.microsoft.com/office/powerpoint/2010/main" val="1871343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the interactions</a:t>
            </a:r>
            <a:r>
              <a:rPr lang="en-US" baseline="0" dirty="0" smtClean="0"/>
              <a:t> between the RTS and the user-level scheduler fall into this pattern, and can be captured through scheduler activations!</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34</a:t>
            </a:fld>
            <a:endParaRPr lang="en-US" dirty="0"/>
          </a:p>
        </p:txBody>
      </p:sp>
    </p:spTree>
    <p:extLst>
      <p:ext uri="{BB962C8B-B14F-4D97-AF65-F5344CB8AC3E}">
        <p14:creationId xmlns:p14="http://schemas.microsoft.com/office/powerpoint/2010/main" val="88582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35</a:t>
            </a:fld>
            <a:endParaRPr lang="en-US" dirty="0"/>
          </a:p>
        </p:txBody>
      </p:sp>
    </p:spTree>
    <p:extLst>
      <p:ext uri="{BB962C8B-B14F-4D97-AF65-F5344CB8AC3E}">
        <p14:creationId xmlns:p14="http://schemas.microsoft.com/office/powerpoint/2010/main" val="1575451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Describing</a:t>
            </a:r>
            <a:r>
              <a:rPr lang="en-US" baseline="0" dirty="0" smtClean="0"/>
              <a:t> the behavior of scheduler primitives is very tricky. Hence, we provide small-stop operational semantics, not just for the primitives in the concurrency substrate, but also for the interactions between the runtime systems and the user-level schedulers. This is very unusual, and it brought out subtle cases in the interaction between the user-level scheduler and the RTS, that had been overlooked in the implementation. One such example is interrupt handling.</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36</a:t>
            </a:fld>
            <a:endParaRPr lang="en-US"/>
          </a:p>
        </p:txBody>
      </p:sp>
    </p:spTree>
    <p:extLst>
      <p:ext uri="{BB962C8B-B14F-4D97-AF65-F5344CB8AC3E}">
        <p14:creationId xmlns:p14="http://schemas.microsoft.com/office/powerpoint/2010/main" val="3832404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37</a:t>
            </a:fld>
            <a:endParaRPr lang="en-US" dirty="0"/>
          </a:p>
        </p:txBody>
      </p:sp>
    </p:spTree>
    <p:extLst>
      <p:ext uri="{BB962C8B-B14F-4D97-AF65-F5344CB8AC3E}">
        <p14:creationId xmlns:p14="http://schemas.microsoft.com/office/powerpoint/2010/main" val="1851586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(3/30/14 11:16) -----</a:t>
            </a:r>
          </a:p>
          <a:p>
            <a:r>
              <a:rPr lang="en-US"/>
              <a:t>Summary at the end of timer interrupt</a:t>
            </a:r>
          </a:p>
        </p:txBody>
      </p:sp>
      <p:sp>
        <p:nvSpPr>
          <p:cNvPr id="4" name="Slide Number Placeholder 3"/>
          <p:cNvSpPr>
            <a:spLocks noGrp="1"/>
          </p:cNvSpPr>
          <p:nvPr>
            <p:ph type="sldNum" sz="quarter" idx="10"/>
          </p:nvPr>
        </p:nvSpPr>
        <p:spPr/>
        <p:txBody>
          <a:bodyPr/>
          <a:lstStyle/>
          <a:p>
            <a:fld id="{07622865-1BCC-C946-8D52-4C4F69BA94C5}" type="slidenum">
              <a:rPr lang="en-US" smtClean="0"/>
              <a:t>38</a:t>
            </a:fld>
            <a:endParaRPr lang="en-US" dirty="0"/>
          </a:p>
        </p:txBody>
      </p:sp>
    </p:spTree>
    <p:extLst>
      <p:ext uri="{BB962C8B-B14F-4D97-AF65-F5344CB8AC3E}">
        <p14:creationId xmlns:p14="http://schemas.microsoft.com/office/powerpoint/2010/main" val="2301765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07622865-1BCC-C946-8D52-4C4F69BA94C5}" type="slidenum">
              <a:rPr lang="en-US" smtClean="0"/>
              <a:t>39</a:t>
            </a:fld>
            <a:endParaRPr lang="en-US" dirty="0"/>
          </a:p>
        </p:txBody>
      </p:sp>
    </p:spTree>
    <p:extLst>
      <p:ext uri="{BB962C8B-B14F-4D97-AF65-F5344CB8AC3E}">
        <p14:creationId xmlns:p14="http://schemas.microsoft.com/office/powerpoint/2010/main" val="3371921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4</a:t>
            </a:fld>
            <a:endParaRPr lang="en-US" dirty="0"/>
          </a:p>
        </p:txBody>
      </p:sp>
    </p:spTree>
    <p:extLst>
      <p:ext uri="{BB962C8B-B14F-4D97-AF65-F5344CB8AC3E}">
        <p14:creationId xmlns:p14="http://schemas.microsoft.com/office/powerpoint/2010/main" val="3757969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Handing</a:t>
            </a:r>
            <a:r>
              <a:rPr lang="en-US" baseline="0" dirty="0" smtClean="0"/>
              <a:t> over core functionalities such as scheduling and GC to the Haskell programmer is risky. With our concurrency substrate, it is very easy to write a bad scheduler that loses threads or hogs a processors. CLICK!</a:t>
            </a:r>
          </a:p>
          <a:p>
            <a:endParaRPr lang="en-US" baseline="0" dirty="0" smtClean="0"/>
          </a:p>
          <a:p>
            <a:r>
              <a:rPr lang="en-US" baseline="0" dirty="0" smtClean="0"/>
              <a:t>In general, since scheduler is a concurrent program, verifying the scheduler is as difficult as verifying the program running on top. In our system, the scheduler is always accessed through STM. For the purpose of verification, we can consider the scheduler to be a sequential process!</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40</a:t>
            </a:fld>
            <a:endParaRPr lang="en-US"/>
          </a:p>
        </p:txBody>
      </p:sp>
    </p:spTree>
    <p:extLst>
      <p:ext uri="{BB962C8B-B14F-4D97-AF65-F5344CB8AC3E}">
        <p14:creationId xmlns:p14="http://schemas.microsoft.com/office/powerpoint/2010/main" val="2147260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Handing</a:t>
            </a:r>
            <a:r>
              <a:rPr lang="en-US" baseline="0" dirty="0" smtClean="0"/>
              <a:t> over core functionalities such as scheduling and GC to the Haskell programmer is risky. With our concurrency substrate, it is very easy to write a bad scheduler that loses threads or hogs a processors. CLICK!</a:t>
            </a:r>
          </a:p>
          <a:p>
            <a:endParaRPr lang="en-US" baseline="0" dirty="0" smtClean="0"/>
          </a:p>
          <a:p>
            <a:r>
              <a:rPr lang="en-US" baseline="0" dirty="0" smtClean="0"/>
              <a:t>In general, since scheduler is a concurrent program, verifying the scheduler is as difficult as verifying the program running on top. In our system, the scheduler is always accessed through STM. For the purpose of verification, we can consider the scheduler to be a sequential process!</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41</a:t>
            </a:fld>
            <a:endParaRPr lang="en-US"/>
          </a:p>
        </p:txBody>
      </p:sp>
    </p:spTree>
    <p:extLst>
      <p:ext uri="{BB962C8B-B14F-4D97-AF65-F5344CB8AC3E}">
        <p14:creationId xmlns:p14="http://schemas.microsoft.com/office/powerpoint/2010/main" val="2147260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07622865-1BCC-C946-8D52-4C4F69BA94C5}" type="slidenum">
              <a:rPr lang="en-US" smtClean="0"/>
              <a:t>42</a:t>
            </a:fld>
            <a:endParaRPr lang="en-US" dirty="0"/>
          </a:p>
        </p:txBody>
      </p:sp>
    </p:spTree>
    <p:extLst>
      <p:ext uri="{BB962C8B-B14F-4D97-AF65-F5344CB8AC3E}">
        <p14:creationId xmlns:p14="http://schemas.microsoft.com/office/powerpoint/2010/main" val="3371921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Handing</a:t>
            </a:r>
            <a:r>
              <a:rPr lang="en-US" baseline="0" dirty="0" smtClean="0"/>
              <a:t> over core functionalities such as scheduling and GC to the Haskell programmer is risky. With our concurrency substrate, it is very easy to write a bad scheduler that loses threads or hogs a processors. CLICK!</a:t>
            </a:r>
          </a:p>
          <a:p>
            <a:endParaRPr lang="en-US" baseline="0" dirty="0" smtClean="0"/>
          </a:p>
          <a:p>
            <a:r>
              <a:rPr lang="en-US" baseline="0" dirty="0" smtClean="0"/>
              <a:t>In general, since scheduler is a concurrent program, verifying the scheduler is as difficult as verifying the program running on top. In our system, the scheduler is always accessed through STM. For the purpose of verification, we can consider the scheduler to be a sequential process!</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43</a:t>
            </a:fld>
            <a:endParaRPr lang="en-US"/>
          </a:p>
        </p:txBody>
      </p:sp>
    </p:spTree>
    <p:extLst>
      <p:ext uri="{BB962C8B-B14F-4D97-AF65-F5344CB8AC3E}">
        <p14:creationId xmlns:p14="http://schemas.microsoft.com/office/powerpoint/2010/main" val="2147260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07622865-1BCC-C946-8D52-4C4F69BA94C5}" type="slidenum">
              <a:rPr lang="en-US" smtClean="0"/>
              <a:t>44</a:t>
            </a:fld>
            <a:endParaRPr lang="en-US" dirty="0"/>
          </a:p>
        </p:txBody>
      </p:sp>
    </p:spTree>
    <p:extLst>
      <p:ext uri="{BB962C8B-B14F-4D97-AF65-F5344CB8AC3E}">
        <p14:creationId xmlns:p14="http://schemas.microsoft.com/office/powerpoint/2010/main" val="3371921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a:t>
            </a:r>
            <a:r>
              <a:rPr lang="en-US" baseline="0" dirty="0" smtClean="0"/>
              <a:t> between sections between smoother. </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46</a:t>
            </a:fld>
            <a:endParaRPr lang="en-US" dirty="0"/>
          </a:p>
        </p:txBody>
      </p:sp>
    </p:spTree>
    <p:extLst>
      <p:ext uri="{BB962C8B-B14F-4D97-AF65-F5344CB8AC3E}">
        <p14:creationId xmlns:p14="http://schemas.microsoft.com/office/powerpoint/2010/main" val="236923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stick to status quo, and let the expert programmer worry about writing correct concurrent code. If the current trends are anything to go about, the concurrent programming is not only going to become common, but it also going to get harder. </a:t>
            </a:r>
          </a:p>
          <a:p>
            <a:endParaRPr lang="en-US" baseline="0" dirty="0" smtClean="0"/>
          </a:p>
          <a:p>
            <a:r>
              <a:rPr lang="en-US" baseline="0" dirty="0" smtClean="0"/>
              <a:t>We can test our concurrent programs for bugs. But as Dijkstra famously observed, testing can only show the presence of bugs not the absence of it. In addition, non-determinism in concurrent programs make concurrent bug testing very difficult.</a:t>
            </a:r>
          </a:p>
          <a:p>
            <a:endParaRPr lang="en-US" baseline="0" dirty="0" smtClean="0"/>
          </a:p>
          <a:p>
            <a:r>
              <a:rPr lang="en-US" baseline="0" dirty="0" smtClean="0"/>
              <a:t>Perhaps, the most promising approach is verification of concurrent programs for functional correctness. However, complete verification of concurrent programs remains difficult due to complexities of real-world systems. But certainly, concurrent program verification techniques continues to remain the domain of experts.</a:t>
            </a:r>
          </a:p>
          <a:p>
            <a:endParaRPr lang="en-US" baseline="0" dirty="0" smtClean="0"/>
          </a:p>
          <a:p>
            <a:r>
              <a:rPr lang="en-US" baseline="0" dirty="0" smtClean="0"/>
              <a:t>In this talk, I believe that programming language support can help average programmer write safer, more scalable programs. Right programming language abstractions can mitigate concurrency errors by making them impossible by construction. Of course, PL support has to be complimented with techniques like testing and verification to improve the robustness.</a:t>
            </a:r>
          </a:p>
        </p:txBody>
      </p:sp>
      <p:sp>
        <p:nvSpPr>
          <p:cNvPr id="4" name="Slide Number Placeholder 3"/>
          <p:cNvSpPr>
            <a:spLocks noGrp="1"/>
          </p:cNvSpPr>
          <p:nvPr>
            <p:ph type="sldNum" sz="quarter" idx="10"/>
          </p:nvPr>
        </p:nvSpPr>
        <p:spPr/>
        <p:txBody>
          <a:bodyPr/>
          <a:lstStyle/>
          <a:p>
            <a:fld id="{07622865-1BCC-C946-8D52-4C4F69BA94C5}" type="slidenum">
              <a:rPr lang="en-US" smtClean="0"/>
              <a:t>5</a:t>
            </a:fld>
            <a:endParaRPr lang="en-US" dirty="0"/>
          </a:p>
        </p:txBody>
      </p:sp>
    </p:spTree>
    <p:extLst>
      <p:ext uri="{BB962C8B-B14F-4D97-AF65-F5344CB8AC3E}">
        <p14:creationId xmlns:p14="http://schemas.microsoft.com/office/powerpoint/2010/main" val="3310847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smtClean="0">
                <a:solidFill>
                  <a:schemeClr val="tx1"/>
                </a:solidFill>
                <a:latin typeface="+mn-lt"/>
                <a:ea typeface="+mn-ea"/>
                <a:cs typeface="+mn-cs"/>
              </a:rPr>
              <a:t>I believe that functional programming languages can bridge the gap between the average programmer and safe, scalable concurrent programs. </a:t>
            </a:r>
            <a:r>
              <a:rPr lang="en-US" sz="1200" kern="1200" dirty="0" smtClean="0">
                <a:solidFill>
                  <a:schemeClr val="tx1"/>
                </a:solidFill>
                <a:latin typeface="+mn-lt"/>
                <a:ea typeface="+mn-ea"/>
                <a:cs typeface="+mn-cs"/>
              </a:rPr>
              <a:t>With its </a:t>
            </a:r>
            <a:r>
              <a:rPr lang="en-US" sz="1200" b="1" kern="1200" dirty="0" smtClean="0">
                <a:solidFill>
                  <a:schemeClr val="tx1"/>
                </a:solidFill>
                <a:latin typeface="+mn-lt"/>
                <a:ea typeface="+mn-ea"/>
                <a:cs typeface="+mn-cs"/>
              </a:rPr>
              <a:t>expression oriented syntax, higher-order functions</a:t>
            </a:r>
            <a:r>
              <a:rPr lang="en-US" sz="1200" b="0" kern="1200" dirty="0" smtClean="0">
                <a:solidFill>
                  <a:schemeClr val="tx1"/>
                </a:solidFill>
                <a:latin typeface="+mn-lt"/>
                <a:ea typeface="+mn-ea"/>
                <a:cs typeface="+mn-cs"/>
              </a:rPr>
              <a:t>, and the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lack of pervasive side-effects </a:t>
            </a:r>
            <a:r>
              <a:rPr lang="en-US" sz="1200" b="0" kern="1200" baseline="0" dirty="0" smtClean="0">
                <a:solidFill>
                  <a:schemeClr val="tx1"/>
                </a:solidFill>
                <a:latin typeface="+mn-lt"/>
                <a:ea typeface="+mn-ea"/>
                <a:cs typeface="+mn-cs"/>
              </a:rPr>
              <a:t>make it an attractive model for concurrency.</a:t>
            </a:r>
            <a:endParaRPr lang="en-US" b="1" dirty="0"/>
          </a:p>
        </p:txBody>
      </p:sp>
      <p:sp>
        <p:nvSpPr>
          <p:cNvPr id="4" name="Slide Number Placeholder 3"/>
          <p:cNvSpPr>
            <a:spLocks noGrp="1"/>
          </p:cNvSpPr>
          <p:nvPr>
            <p:ph type="sldNum" sz="quarter" idx="10"/>
          </p:nvPr>
        </p:nvSpPr>
        <p:spPr/>
        <p:txBody>
          <a:bodyPr/>
          <a:lstStyle/>
          <a:p>
            <a:fld id="{07622865-1BCC-C946-8D52-4C4F69BA94C5}" type="slidenum">
              <a:rPr lang="en-US" smtClean="0"/>
              <a:t>6</a:t>
            </a:fld>
            <a:endParaRPr lang="en-US" dirty="0"/>
          </a:p>
        </p:txBody>
      </p:sp>
    </p:spTree>
    <p:extLst>
      <p:ext uri="{BB962C8B-B14F-4D97-AF65-F5344CB8AC3E}">
        <p14:creationId xmlns:p14="http://schemas.microsoft.com/office/powerpoint/2010/main" val="3371921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Programming abstractions</a:t>
            </a:r>
            <a:r>
              <a:rPr lang="en-US" baseline="0" dirty="0" smtClean="0"/>
              <a:t> such as transactional memory and multicore garbage collection simplify concurrent programming by relieving the programmer from worrying about manually managing shared memory and thread communication and coordination. This lets the programmer to focus on the more important details such as translating their algorithm to a program.</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7</a:t>
            </a:fld>
            <a:endParaRPr lang="en-US" dirty="0"/>
          </a:p>
        </p:txBody>
      </p:sp>
    </p:spTree>
    <p:extLst>
      <p:ext uri="{BB962C8B-B14F-4D97-AF65-F5344CB8AC3E}">
        <p14:creationId xmlns:p14="http://schemas.microsoft.com/office/powerpoint/2010/main" val="3661444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abstractions introduce a level of indirection</a:t>
            </a:r>
            <a:r>
              <a:rPr lang="en-US" baseline="0" dirty="0" smtClean="0"/>
              <a:t> between the programmer and the target platform, adding to performance penalties. For example, transactional memory is typically slower than locks under high contention. And, several multicore GCs alternatives exist, each optimizing towards a particular goal, making compromises on others. Hence, choosing the right abstraction is vital for scalability.</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8</a:t>
            </a:fld>
            <a:endParaRPr lang="en-US" dirty="0"/>
          </a:p>
        </p:txBody>
      </p:sp>
    </p:spTree>
    <p:extLst>
      <p:ext uri="{BB962C8B-B14F-4D97-AF65-F5344CB8AC3E}">
        <p14:creationId xmlns:p14="http://schemas.microsoft.com/office/powerpoint/2010/main" val="1912540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a:t>
            </a:r>
            <a:r>
              <a:rPr lang="en-US" baseline="0" dirty="0" smtClean="0"/>
              <a:t> </a:t>
            </a:r>
            <a:r>
              <a:rPr lang="en-US" dirty="0" smtClean="0"/>
              <a:t>While designing and implementing new concurrency</a:t>
            </a:r>
            <a:r>
              <a:rPr lang="en-US" baseline="0" dirty="0" smtClean="0"/>
              <a:t> abstractions, there are always two competing goals. On the one had you have the safety and simplicity of the new abstractions. But on the other, you have more pragmatic constraints such as performance and functionality. It is always desirable to marry the two whenever possible. </a:t>
            </a:r>
          </a:p>
          <a:p>
            <a:endParaRPr lang="en-US" baseline="0" dirty="0" smtClean="0"/>
          </a:p>
          <a:p>
            <a:r>
              <a:rPr lang="en-US" baseline="0" dirty="0" smtClean="0"/>
              <a:t>This has been the common theme of my PhD research. </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9</a:t>
            </a:fld>
            <a:endParaRPr lang="en-US" dirty="0"/>
          </a:p>
        </p:txBody>
      </p:sp>
    </p:spTree>
    <p:extLst>
      <p:ext uri="{BB962C8B-B14F-4D97-AF65-F5344CB8AC3E}">
        <p14:creationId xmlns:p14="http://schemas.microsoft.com/office/powerpoint/2010/main" val="74176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main theme of my PhD research is the design and implementation of functional programming languages for future manycore systems and compute clouds. </a:t>
            </a:r>
          </a:p>
        </p:txBody>
      </p:sp>
      <p:sp>
        <p:nvSpPr>
          <p:cNvPr id="4" name="Slide Number Placeholder 3"/>
          <p:cNvSpPr>
            <a:spLocks noGrp="1"/>
          </p:cNvSpPr>
          <p:nvPr>
            <p:ph type="sldNum" sz="quarter" idx="10"/>
          </p:nvPr>
        </p:nvSpPr>
        <p:spPr/>
        <p:txBody>
          <a:bodyPr/>
          <a:lstStyle/>
          <a:p>
            <a:fld id="{07622865-1BCC-C946-8D52-4C4F69BA94C5}" type="slidenum">
              <a:rPr lang="en-US" smtClean="0"/>
              <a:t>10</a:t>
            </a:fld>
            <a:endParaRPr lang="en-US" dirty="0"/>
          </a:p>
        </p:txBody>
      </p:sp>
    </p:spTree>
    <p:extLst>
      <p:ext uri="{BB962C8B-B14F-4D97-AF65-F5344CB8AC3E}">
        <p14:creationId xmlns:p14="http://schemas.microsoft.com/office/powerpoint/2010/main" val="389424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129BCE-E846-914D-83A4-6A51E15D1854}" type="datetimeFigureOut">
              <a:rPr lang="en-US" smtClean="0"/>
              <a:t>3/30/14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EFD56-7A74-BB46-9F3E-A16A2191338A}" type="slidenum">
              <a:rPr lang="en-US" smtClean="0"/>
              <a:t>‹#›</a:t>
            </a:fld>
            <a:endParaRPr lang="en-US" dirty="0"/>
          </a:p>
        </p:txBody>
      </p:sp>
    </p:spTree>
    <p:extLst>
      <p:ext uri="{BB962C8B-B14F-4D97-AF65-F5344CB8AC3E}">
        <p14:creationId xmlns:p14="http://schemas.microsoft.com/office/powerpoint/2010/main" val="3805564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129BCE-E846-914D-83A4-6A51E15D1854}" type="datetimeFigureOut">
              <a:rPr lang="en-US" smtClean="0"/>
              <a:t>3/30/14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EFD56-7A74-BB46-9F3E-A16A2191338A}" type="slidenum">
              <a:rPr lang="en-US" smtClean="0"/>
              <a:t>‹#›</a:t>
            </a:fld>
            <a:endParaRPr lang="en-US" dirty="0"/>
          </a:p>
        </p:txBody>
      </p:sp>
    </p:spTree>
    <p:extLst>
      <p:ext uri="{BB962C8B-B14F-4D97-AF65-F5344CB8AC3E}">
        <p14:creationId xmlns:p14="http://schemas.microsoft.com/office/powerpoint/2010/main" val="3072854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129BCE-E846-914D-83A4-6A51E15D1854}" type="datetimeFigureOut">
              <a:rPr lang="en-US" smtClean="0"/>
              <a:t>3/30/14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EFD56-7A74-BB46-9F3E-A16A2191338A}" type="slidenum">
              <a:rPr lang="en-US" smtClean="0"/>
              <a:t>‹#›</a:t>
            </a:fld>
            <a:endParaRPr lang="en-US" dirty="0"/>
          </a:p>
        </p:txBody>
      </p:sp>
    </p:spTree>
    <p:extLst>
      <p:ext uri="{BB962C8B-B14F-4D97-AF65-F5344CB8AC3E}">
        <p14:creationId xmlns:p14="http://schemas.microsoft.com/office/powerpoint/2010/main" val="341252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129BCE-E846-914D-83A4-6A51E15D1854}" type="datetimeFigureOut">
              <a:rPr lang="en-US" smtClean="0"/>
              <a:t>3/30/14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EFD56-7A74-BB46-9F3E-A16A2191338A}" type="slidenum">
              <a:rPr lang="en-US" smtClean="0"/>
              <a:t>‹#›</a:t>
            </a:fld>
            <a:endParaRPr lang="en-US" dirty="0"/>
          </a:p>
        </p:txBody>
      </p:sp>
    </p:spTree>
    <p:extLst>
      <p:ext uri="{BB962C8B-B14F-4D97-AF65-F5344CB8AC3E}">
        <p14:creationId xmlns:p14="http://schemas.microsoft.com/office/powerpoint/2010/main" val="3878186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129BCE-E846-914D-83A4-6A51E15D1854}" type="datetimeFigureOut">
              <a:rPr lang="en-US" smtClean="0"/>
              <a:t>3/30/14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EFD56-7A74-BB46-9F3E-A16A2191338A}" type="slidenum">
              <a:rPr lang="en-US" smtClean="0"/>
              <a:t>‹#›</a:t>
            </a:fld>
            <a:endParaRPr lang="en-US" dirty="0"/>
          </a:p>
        </p:txBody>
      </p:sp>
    </p:spTree>
    <p:extLst>
      <p:ext uri="{BB962C8B-B14F-4D97-AF65-F5344CB8AC3E}">
        <p14:creationId xmlns:p14="http://schemas.microsoft.com/office/powerpoint/2010/main" val="4134485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129BCE-E846-914D-83A4-6A51E15D1854}" type="datetimeFigureOut">
              <a:rPr lang="en-US" smtClean="0"/>
              <a:t>3/30/14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EFD56-7A74-BB46-9F3E-A16A2191338A}" type="slidenum">
              <a:rPr lang="en-US" smtClean="0"/>
              <a:t>‹#›</a:t>
            </a:fld>
            <a:endParaRPr lang="en-US" dirty="0"/>
          </a:p>
        </p:txBody>
      </p:sp>
    </p:spTree>
    <p:extLst>
      <p:ext uri="{BB962C8B-B14F-4D97-AF65-F5344CB8AC3E}">
        <p14:creationId xmlns:p14="http://schemas.microsoft.com/office/powerpoint/2010/main" val="292748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129BCE-E846-914D-83A4-6A51E15D1854}" type="datetimeFigureOut">
              <a:rPr lang="en-US" smtClean="0"/>
              <a:t>3/30/14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DEFD56-7A74-BB46-9F3E-A16A2191338A}" type="slidenum">
              <a:rPr lang="en-US" smtClean="0"/>
              <a:t>‹#›</a:t>
            </a:fld>
            <a:endParaRPr lang="en-US" dirty="0"/>
          </a:p>
        </p:txBody>
      </p:sp>
    </p:spTree>
    <p:extLst>
      <p:ext uri="{BB962C8B-B14F-4D97-AF65-F5344CB8AC3E}">
        <p14:creationId xmlns:p14="http://schemas.microsoft.com/office/powerpoint/2010/main" val="3314074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129BCE-E846-914D-83A4-6A51E15D1854}" type="datetimeFigureOut">
              <a:rPr lang="en-US" smtClean="0"/>
              <a:t>3/30/14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DEFD56-7A74-BB46-9F3E-A16A2191338A}" type="slidenum">
              <a:rPr lang="en-US" smtClean="0"/>
              <a:t>‹#›</a:t>
            </a:fld>
            <a:endParaRPr lang="en-US" dirty="0"/>
          </a:p>
        </p:txBody>
      </p:sp>
    </p:spTree>
    <p:extLst>
      <p:ext uri="{BB962C8B-B14F-4D97-AF65-F5344CB8AC3E}">
        <p14:creationId xmlns:p14="http://schemas.microsoft.com/office/powerpoint/2010/main" val="252694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129BCE-E846-914D-83A4-6A51E15D1854}" type="datetimeFigureOut">
              <a:rPr lang="en-US" smtClean="0"/>
              <a:t>3/30/14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8DEFD56-7A74-BB46-9F3E-A16A2191338A}" type="slidenum">
              <a:rPr lang="en-US" smtClean="0"/>
              <a:t>‹#›</a:t>
            </a:fld>
            <a:endParaRPr lang="en-US" dirty="0"/>
          </a:p>
        </p:txBody>
      </p:sp>
    </p:spTree>
    <p:extLst>
      <p:ext uri="{BB962C8B-B14F-4D97-AF65-F5344CB8AC3E}">
        <p14:creationId xmlns:p14="http://schemas.microsoft.com/office/powerpoint/2010/main" val="231747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29BCE-E846-914D-83A4-6A51E15D1854}" type="datetimeFigureOut">
              <a:rPr lang="en-US" smtClean="0"/>
              <a:t>3/30/14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EFD56-7A74-BB46-9F3E-A16A2191338A}" type="slidenum">
              <a:rPr lang="en-US" smtClean="0"/>
              <a:t>‹#›</a:t>
            </a:fld>
            <a:endParaRPr lang="en-US" dirty="0"/>
          </a:p>
        </p:txBody>
      </p:sp>
    </p:spTree>
    <p:extLst>
      <p:ext uri="{BB962C8B-B14F-4D97-AF65-F5344CB8AC3E}">
        <p14:creationId xmlns:p14="http://schemas.microsoft.com/office/powerpoint/2010/main" val="121009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29BCE-E846-914D-83A4-6A51E15D1854}" type="datetimeFigureOut">
              <a:rPr lang="en-US" smtClean="0"/>
              <a:t>3/30/14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EFD56-7A74-BB46-9F3E-A16A2191338A}" type="slidenum">
              <a:rPr lang="en-US" smtClean="0"/>
              <a:t>‹#›</a:t>
            </a:fld>
            <a:endParaRPr lang="en-US" dirty="0"/>
          </a:p>
        </p:txBody>
      </p:sp>
    </p:spTree>
    <p:extLst>
      <p:ext uri="{BB962C8B-B14F-4D97-AF65-F5344CB8AC3E}">
        <p14:creationId xmlns:p14="http://schemas.microsoft.com/office/powerpoint/2010/main" val="8658804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129BCE-E846-914D-83A4-6A51E15D1854}" type="datetimeFigureOut">
              <a:rPr lang="en-US" smtClean="0"/>
              <a:t>3/30/14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DEFD56-7A74-BB46-9F3E-A16A2191338A}" type="slidenum">
              <a:rPr lang="en-US" smtClean="0"/>
              <a:t>‹#›</a:t>
            </a:fld>
            <a:endParaRPr lang="en-US" dirty="0"/>
          </a:p>
        </p:txBody>
      </p:sp>
    </p:spTree>
    <p:extLst>
      <p:ext uri="{BB962C8B-B14F-4D97-AF65-F5344CB8AC3E}">
        <p14:creationId xmlns:p14="http://schemas.microsoft.com/office/powerpoint/2010/main" val="2052329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5.emf"/><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tags" Target="../tags/tag6.xm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9.emf"/><Relationship Id="rId1" Type="http://schemas.openxmlformats.org/officeDocument/2006/relationships/tags" Target="../tags/tag7.x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0.emf"/><Relationship Id="rId1" Type="http://schemas.openxmlformats.org/officeDocument/2006/relationships/tags" Target="../tags/tag8.x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7.xml"/><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7.xml"/><Relationship Id="rId3"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2.emf"/><Relationship Id="rId1" Type="http://schemas.openxmlformats.org/officeDocument/2006/relationships/tags" Target="../tags/tag11.x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tags" Target="../tags/tag12.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tags" Target="../tags/tag13.x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tags" Target="../tags/tag14.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28.png"/><Relationship Id="rId5" Type="http://schemas.openxmlformats.org/officeDocument/2006/relationships/image" Target="../media/image29.emf"/><Relationship Id="rId1" Type="http://schemas.openxmlformats.org/officeDocument/2006/relationships/tags" Target="../tags/tag15.x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30.emf"/><Relationship Id="rId1" Type="http://schemas.openxmlformats.org/officeDocument/2006/relationships/tags" Target="../tags/tag16.x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32.emf"/><Relationship Id="rId1" Type="http://schemas.openxmlformats.org/officeDocument/2006/relationships/tags" Target="../tags/tag17.x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7.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33.png"/><Relationship Id="rId5" Type="http://schemas.openxmlformats.org/officeDocument/2006/relationships/image" Target="../media/image6.png"/><Relationship Id="rId1" Type="http://schemas.openxmlformats.org/officeDocument/2006/relationships/tags" Target="../tags/tag19.x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33.png"/><Relationship Id="rId5" Type="http://schemas.openxmlformats.org/officeDocument/2006/relationships/image" Target="../media/image6.png"/><Relationship Id="rId1" Type="http://schemas.openxmlformats.org/officeDocument/2006/relationships/tags" Target="../tags/tag20.x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33.png"/><Relationship Id="rId5" Type="http://schemas.openxmlformats.org/officeDocument/2006/relationships/image" Target="../media/image6.png"/><Relationship Id="rId6" Type="http://schemas.openxmlformats.org/officeDocument/2006/relationships/image" Target="../media/image34.png"/><Relationship Id="rId7" Type="http://schemas.openxmlformats.org/officeDocument/2006/relationships/image" Target="../media/image10.png"/><Relationship Id="rId1" Type="http://schemas.openxmlformats.org/officeDocument/2006/relationships/tags" Target="../tags/tag21.x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tags" Target="../tags/tag22.xml"/><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7.xml"/><Relationship Id="rId3"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chart" Target="../charts/chart2.xml"/><Relationship Id="rId1" Type="http://schemas.openxmlformats.org/officeDocument/2006/relationships/tags" Target="../tags/tag25.xml"/><Relationship Id="rId2"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tags" Target="../tags/tag26.xml"/><Relationship Id="rId2"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6.png"/><Relationship Id="rId1" Type="http://schemas.openxmlformats.org/officeDocument/2006/relationships/tags" Target="../tags/tag27.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 Id="rId3"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19.emf"/><Relationship Id="rId1" Type="http://schemas.openxmlformats.org/officeDocument/2006/relationships/tags" Target="../tags/tag29.xml"/><Relationship Id="rId2"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4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4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6.png"/><Relationship Id="rId5" Type="http://schemas.openxmlformats.org/officeDocument/2006/relationships/image" Target="../media/image12.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tags" Target="../tags/tag5.x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6973" y="1791765"/>
            <a:ext cx="8179587" cy="1470025"/>
          </a:xfrm>
        </p:spPr>
        <p:txBody>
          <a:bodyPr>
            <a:normAutofit fontScale="90000"/>
          </a:bodyPr>
          <a:lstStyle/>
          <a:p>
            <a:r>
              <a:rPr lang="en-US" dirty="0">
                <a:latin typeface="Minion Pro"/>
                <a:cs typeface="Minion Pro"/>
              </a:rPr>
              <a:t>Functional Abstractions for Practical and Scalable Concurrent Programming </a:t>
            </a:r>
          </a:p>
        </p:txBody>
      </p:sp>
      <p:sp>
        <p:nvSpPr>
          <p:cNvPr id="3" name="Subtitle 2"/>
          <p:cNvSpPr>
            <a:spLocks noGrp="1"/>
          </p:cNvSpPr>
          <p:nvPr>
            <p:ph type="subTitle" idx="1"/>
          </p:nvPr>
        </p:nvSpPr>
        <p:spPr>
          <a:xfrm>
            <a:off x="1371600" y="3547541"/>
            <a:ext cx="6400800" cy="719660"/>
          </a:xfrm>
          <a:ln>
            <a:noFill/>
          </a:ln>
        </p:spPr>
        <p:txBody>
          <a:bodyPr/>
          <a:lstStyle/>
          <a:p>
            <a:r>
              <a:rPr lang="en-US" dirty="0" smtClean="0">
                <a:solidFill>
                  <a:schemeClr val="tx1"/>
                </a:solidFill>
                <a:latin typeface="Minion Pro"/>
                <a:cs typeface="Minion Pro"/>
              </a:rPr>
              <a:t>KC </a:t>
            </a:r>
            <a:r>
              <a:rPr lang="en-US" dirty="0" smtClean="0">
                <a:solidFill>
                  <a:schemeClr val="tx1"/>
                </a:solidFill>
                <a:latin typeface="Minion Pro"/>
                <a:cs typeface="Minion Pro"/>
              </a:rPr>
              <a:t>Sivaramakrishnan</a:t>
            </a:r>
            <a:endParaRPr lang="en-US" dirty="0" smtClean="0">
              <a:solidFill>
                <a:schemeClr val="tx1"/>
              </a:solidFill>
              <a:latin typeface="Minion Pro"/>
              <a:cs typeface="Minion Pro"/>
            </a:endParaRPr>
          </a:p>
        </p:txBody>
      </p:sp>
      <p:pic>
        <p:nvPicPr>
          <p:cNvPr id="6" name="Picture 5"/>
          <p:cNvPicPr>
            <a:picLocks noChangeAspect="1"/>
          </p:cNvPicPr>
          <p:nvPr/>
        </p:nvPicPr>
        <p:blipFill>
          <a:blip r:embed="rId2"/>
          <a:stretch>
            <a:fillRect/>
          </a:stretch>
        </p:blipFill>
        <p:spPr>
          <a:xfrm>
            <a:off x="436972" y="5248694"/>
            <a:ext cx="2340095" cy="1075906"/>
          </a:xfrm>
          <a:prstGeom prst="rect">
            <a:avLst/>
          </a:prstGeom>
        </p:spPr>
      </p:pic>
      <p:pic>
        <p:nvPicPr>
          <p:cNvPr id="7" name="Picture 6"/>
          <p:cNvPicPr>
            <a:picLocks noChangeAspect="1"/>
          </p:cNvPicPr>
          <p:nvPr/>
        </p:nvPicPr>
        <p:blipFill>
          <a:blip r:embed="rId3"/>
          <a:stretch>
            <a:fillRect/>
          </a:stretch>
        </p:blipFill>
        <p:spPr>
          <a:xfrm>
            <a:off x="7515894" y="5248694"/>
            <a:ext cx="1100666" cy="1100666"/>
          </a:xfrm>
          <a:prstGeom prst="rect">
            <a:avLst/>
          </a:prstGeom>
        </p:spPr>
      </p:pic>
    </p:spTree>
    <p:extLst>
      <p:ext uri="{BB962C8B-B14F-4D97-AF65-F5344CB8AC3E}">
        <p14:creationId xmlns:p14="http://schemas.microsoft.com/office/powerpoint/2010/main" val="19265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17926" y="140968"/>
            <a:ext cx="3240887" cy="830997"/>
          </a:xfrm>
          <a:prstGeom prst="rect">
            <a:avLst/>
          </a:prstGeom>
          <a:noFill/>
        </p:spPr>
        <p:txBody>
          <a:bodyPr wrap="none" rtlCol="0">
            <a:spAutoFit/>
          </a:bodyPr>
          <a:lstStyle/>
          <a:p>
            <a:r>
              <a:rPr lang="en-US" sz="4800" dirty="0" smtClean="0">
                <a:latin typeface="Minion Pro"/>
                <a:cs typeface="Minion Pro"/>
              </a:rPr>
              <a:t>MultiMLton</a:t>
            </a:r>
            <a:endParaRPr lang="en-US" sz="4800" dirty="0">
              <a:latin typeface="Minion Pro"/>
              <a:cs typeface="Minion Pro"/>
            </a:endParaRPr>
          </a:p>
        </p:txBody>
      </p:sp>
      <p:pic>
        <p:nvPicPr>
          <p:cNvPr id="7" name="Picture 6"/>
          <p:cNvPicPr>
            <a:picLocks noChangeAspect="1"/>
          </p:cNvPicPr>
          <p:nvPr/>
        </p:nvPicPr>
        <p:blipFill>
          <a:blip r:embed="rId4"/>
          <a:stretch>
            <a:fillRect/>
          </a:stretch>
        </p:blipFill>
        <p:spPr>
          <a:xfrm>
            <a:off x="1322140" y="1760054"/>
            <a:ext cx="665903" cy="607998"/>
          </a:xfrm>
          <a:prstGeom prst="rect">
            <a:avLst/>
          </a:prstGeom>
        </p:spPr>
      </p:pic>
      <p:sp>
        <p:nvSpPr>
          <p:cNvPr id="8" name="TextBox 7"/>
          <p:cNvSpPr txBox="1"/>
          <p:nvPr/>
        </p:nvSpPr>
        <p:spPr>
          <a:xfrm>
            <a:off x="155224" y="1075390"/>
            <a:ext cx="3033888" cy="646331"/>
          </a:xfrm>
          <a:prstGeom prst="rect">
            <a:avLst/>
          </a:prstGeom>
          <a:noFill/>
        </p:spPr>
        <p:txBody>
          <a:bodyPr wrap="square" rtlCol="0">
            <a:spAutoFit/>
          </a:bodyPr>
          <a:lstStyle/>
          <a:p>
            <a:pPr algn="ctr"/>
            <a:r>
              <a:rPr lang="en-US" dirty="0" smtClean="0">
                <a:latin typeface="Minion Pro"/>
                <a:cs typeface="Minion Pro"/>
              </a:rPr>
              <a:t>Intel SCC </a:t>
            </a:r>
          </a:p>
          <a:p>
            <a:pPr algn="ctr"/>
            <a:r>
              <a:rPr lang="en-US" dirty="0" smtClean="0">
                <a:latin typeface="Minion Pro"/>
                <a:cs typeface="Minion Pro"/>
              </a:rPr>
              <a:t>48-core Non-cache-coherent</a:t>
            </a:r>
            <a:endParaRPr lang="en-US" dirty="0">
              <a:latin typeface="Minion Pro"/>
              <a:cs typeface="Minion Pro"/>
            </a:endParaRPr>
          </a:p>
        </p:txBody>
      </p:sp>
      <p:pic>
        <p:nvPicPr>
          <p:cNvPr id="9" name="Picture 8"/>
          <p:cNvPicPr>
            <a:picLocks noChangeAspect="1"/>
          </p:cNvPicPr>
          <p:nvPr/>
        </p:nvPicPr>
        <p:blipFill>
          <a:blip r:embed="rId5"/>
          <a:stretch>
            <a:fillRect/>
          </a:stretch>
        </p:blipFill>
        <p:spPr>
          <a:xfrm>
            <a:off x="4261556" y="1721721"/>
            <a:ext cx="544449" cy="748618"/>
          </a:xfrm>
          <a:prstGeom prst="rect">
            <a:avLst/>
          </a:prstGeom>
        </p:spPr>
      </p:pic>
      <p:sp>
        <p:nvSpPr>
          <p:cNvPr id="10" name="TextBox 9"/>
          <p:cNvSpPr txBox="1"/>
          <p:nvPr/>
        </p:nvSpPr>
        <p:spPr>
          <a:xfrm>
            <a:off x="3555014" y="1075390"/>
            <a:ext cx="2102555" cy="646331"/>
          </a:xfrm>
          <a:prstGeom prst="rect">
            <a:avLst/>
          </a:prstGeom>
          <a:noFill/>
        </p:spPr>
        <p:txBody>
          <a:bodyPr wrap="square" rtlCol="0">
            <a:spAutoFit/>
          </a:bodyPr>
          <a:lstStyle/>
          <a:p>
            <a:pPr algn="ctr"/>
            <a:r>
              <a:rPr lang="en-US" dirty="0" smtClean="0">
                <a:latin typeface="Minion Pro"/>
                <a:cs typeface="Minion Pro"/>
              </a:rPr>
              <a:t>Azul Vega 3</a:t>
            </a:r>
          </a:p>
          <a:p>
            <a:pPr algn="ctr"/>
            <a:r>
              <a:rPr lang="en-US" dirty="0" smtClean="0">
                <a:latin typeface="Minion Pro"/>
                <a:cs typeface="Minion Pro"/>
              </a:rPr>
              <a:t>864-core CC-UMA</a:t>
            </a:r>
            <a:endParaRPr lang="en-US" dirty="0">
              <a:latin typeface="Minion Pro"/>
              <a:cs typeface="Minion Pro"/>
            </a:endParaRPr>
          </a:p>
        </p:txBody>
      </p:sp>
      <p:pic>
        <p:nvPicPr>
          <p:cNvPr id="11" name="Picture 10"/>
          <p:cNvPicPr>
            <a:picLocks noChangeAspect="1"/>
          </p:cNvPicPr>
          <p:nvPr/>
        </p:nvPicPr>
        <p:blipFill>
          <a:blip r:embed="rId6"/>
          <a:stretch>
            <a:fillRect/>
          </a:stretch>
        </p:blipFill>
        <p:spPr>
          <a:xfrm>
            <a:off x="6649156" y="2011845"/>
            <a:ext cx="1111955" cy="405423"/>
          </a:xfrm>
          <a:prstGeom prst="rect">
            <a:avLst/>
          </a:prstGeom>
        </p:spPr>
      </p:pic>
      <p:pic>
        <p:nvPicPr>
          <p:cNvPr id="12" name="Picture 11"/>
          <p:cNvPicPr>
            <a:picLocks noChangeAspect="1"/>
          </p:cNvPicPr>
          <p:nvPr/>
        </p:nvPicPr>
        <p:blipFill>
          <a:blip r:embed="rId7"/>
          <a:stretch>
            <a:fillRect/>
          </a:stretch>
        </p:blipFill>
        <p:spPr>
          <a:xfrm>
            <a:off x="6505551" y="1721721"/>
            <a:ext cx="1551893" cy="222878"/>
          </a:xfrm>
          <a:prstGeom prst="rect">
            <a:avLst/>
          </a:prstGeom>
        </p:spPr>
      </p:pic>
      <p:sp>
        <p:nvSpPr>
          <p:cNvPr id="13" name="TextBox 12"/>
          <p:cNvSpPr txBox="1"/>
          <p:nvPr/>
        </p:nvSpPr>
        <p:spPr>
          <a:xfrm>
            <a:off x="6403624" y="1206971"/>
            <a:ext cx="1766710" cy="369332"/>
          </a:xfrm>
          <a:prstGeom prst="rect">
            <a:avLst/>
          </a:prstGeom>
          <a:noFill/>
        </p:spPr>
        <p:txBody>
          <a:bodyPr wrap="square" rtlCol="0">
            <a:spAutoFit/>
          </a:bodyPr>
          <a:lstStyle/>
          <a:p>
            <a:pPr algn="r"/>
            <a:r>
              <a:rPr lang="en-US" dirty="0" smtClean="0">
                <a:latin typeface="Minion Pro"/>
                <a:cs typeface="Minion Pro"/>
              </a:rPr>
              <a:t>Compute clouds</a:t>
            </a:r>
            <a:endParaRPr lang="en-US" dirty="0">
              <a:latin typeface="Minion Pro"/>
              <a:cs typeface="Minion Pro"/>
            </a:endParaRPr>
          </a:p>
        </p:txBody>
      </p:sp>
      <p:sp>
        <p:nvSpPr>
          <p:cNvPr id="15" name="TextBox 14"/>
          <p:cNvSpPr txBox="1"/>
          <p:nvPr/>
        </p:nvSpPr>
        <p:spPr>
          <a:xfrm>
            <a:off x="338409" y="2902952"/>
            <a:ext cx="2659702" cy="523220"/>
          </a:xfrm>
          <a:prstGeom prst="rect">
            <a:avLst/>
          </a:prstGeom>
          <a:noFill/>
        </p:spPr>
        <p:txBody>
          <a:bodyPr wrap="none" rtlCol="0">
            <a:spAutoFit/>
          </a:bodyPr>
          <a:lstStyle/>
          <a:p>
            <a:r>
              <a:rPr lang="en-US" sz="2800" dirty="0" smtClean="0">
                <a:latin typeface="Minion Pro"/>
                <a:cs typeface="Minion Pro"/>
              </a:rPr>
              <a:t>Language Design</a:t>
            </a:r>
            <a:endParaRPr lang="en-US" sz="2800" dirty="0">
              <a:latin typeface="Minion Pro"/>
              <a:cs typeface="Minion Pro"/>
            </a:endParaRPr>
          </a:p>
        </p:txBody>
      </p:sp>
      <p:sp>
        <p:nvSpPr>
          <p:cNvPr id="16" name="TextBox 15"/>
          <p:cNvSpPr txBox="1"/>
          <p:nvPr/>
        </p:nvSpPr>
        <p:spPr>
          <a:xfrm>
            <a:off x="3730712" y="2507846"/>
            <a:ext cx="4690743" cy="923330"/>
          </a:xfrm>
          <a:prstGeom prst="rect">
            <a:avLst/>
          </a:prstGeom>
          <a:noFill/>
        </p:spPr>
        <p:txBody>
          <a:bodyPr wrap="none" rtlCol="0">
            <a:spAutoFit/>
          </a:bodyPr>
          <a:lstStyle/>
          <a:p>
            <a:r>
              <a:rPr lang="en-US" dirty="0" smtClean="0">
                <a:latin typeface="Minion Pro"/>
                <a:cs typeface="Minion Pro"/>
              </a:rPr>
              <a:t>Asynchronous CML                [PLDI </a:t>
            </a:r>
            <a:r>
              <a:rPr lang="fr-FR" dirty="0" smtClean="0">
                <a:latin typeface="Minion Pro"/>
                <a:cs typeface="Minion Pro"/>
              </a:rPr>
              <a:t>’</a:t>
            </a:r>
            <a:r>
              <a:rPr lang="en-US" dirty="0" smtClean="0">
                <a:latin typeface="Minion Pro"/>
                <a:cs typeface="Minion Pro"/>
              </a:rPr>
              <a:t>11, JFP </a:t>
            </a:r>
            <a:r>
              <a:rPr lang="fr-FR" dirty="0" smtClean="0">
                <a:latin typeface="Minion Pro"/>
                <a:cs typeface="Minion Pro"/>
              </a:rPr>
              <a:t>’</a:t>
            </a:r>
            <a:r>
              <a:rPr lang="en-US" dirty="0" smtClean="0">
                <a:latin typeface="Minion Pro"/>
                <a:cs typeface="Minion Pro"/>
              </a:rPr>
              <a:t>14*]</a:t>
            </a:r>
          </a:p>
          <a:p>
            <a:r>
              <a:rPr lang="en-US" dirty="0" smtClean="0">
                <a:latin typeface="Minion Pro"/>
                <a:cs typeface="Minion Pro"/>
              </a:rPr>
              <a:t>Memoizing Communication  [ICFP </a:t>
            </a:r>
            <a:r>
              <a:rPr lang="fr-FR" dirty="0" smtClean="0">
                <a:latin typeface="Minion Pro"/>
                <a:cs typeface="Minion Pro"/>
              </a:rPr>
              <a:t>’</a:t>
            </a:r>
            <a:r>
              <a:rPr lang="en-US" dirty="0" smtClean="0">
                <a:latin typeface="Minion Pro"/>
                <a:cs typeface="Minion Pro"/>
              </a:rPr>
              <a:t>09]</a:t>
            </a:r>
          </a:p>
          <a:p>
            <a:r>
              <a:rPr lang="en-US" dirty="0" smtClean="0">
                <a:latin typeface="Minion Pro"/>
                <a:cs typeface="Minion Pro"/>
              </a:rPr>
              <a:t>Rx-CML – optimistic CML    [PADL </a:t>
            </a:r>
            <a:r>
              <a:rPr lang="fr-FR" dirty="0" smtClean="0">
                <a:latin typeface="Minion Pro"/>
                <a:cs typeface="Minion Pro"/>
              </a:rPr>
              <a:t>’</a:t>
            </a:r>
            <a:r>
              <a:rPr lang="en-US" dirty="0" smtClean="0">
                <a:latin typeface="Minion Pro"/>
                <a:cs typeface="Minion Pro"/>
              </a:rPr>
              <a:t>14]</a:t>
            </a:r>
            <a:endParaRPr lang="en-US" dirty="0">
              <a:latin typeface="Minion Pro"/>
              <a:cs typeface="Minion Pro"/>
            </a:endParaRPr>
          </a:p>
        </p:txBody>
      </p:sp>
      <p:sp>
        <p:nvSpPr>
          <p:cNvPr id="17" name="TextBox 16"/>
          <p:cNvSpPr txBox="1"/>
          <p:nvPr/>
        </p:nvSpPr>
        <p:spPr>
          <a:xfrm>
            <a:off x="338409" y="3743977"/>
            <a:ext cx="2659702" cy="523220"/>
          </a:xfrm>
          <a:prstGeom prst="rect">
            <a:avLst/>
          </a:prstGeom>
          <a:noFill/>
        </p:spPr>
        <p:txBody>
          <a:bodyPr wrap="none" rtlCol="0">
            <a:spAutoFit/>
          </a:bodyPr>
          <a:lstStyle/>
          <a:p>
            <a:r>
              <a:rPr lang="en-US" sz="2800" dirty="0" smtClean="0">
                <a:latin typeface="Minion Pro"/>
                <a:cs typeface="Minion Pro"/>
              </a:rPr>
              <a:t>Runtime Systems</a:t>
            </a:r>
            <a:endParaRPr lang="en-US" sz="2800" dirty="0">
              <a:latin typeface="Minion Pro"/>
              <a:cs typeface="Minion Pro"/>
            </a:endParaRPr>
          </a:p>
        </p:txBody>
      </p:sp>
      <p:sp>
        <p:nvSpPr>
          <p:cNvPr id="18" name="TextBox 17"/>
          <p:cNvSpPr txBox="1"/>
          <p:nvPr/>
        </p:nvSpPr>
        <p:spPr>
          <a:xfrm>
            <a:off x="3730712" y="3676245"/>
            <a:ext cx="4804081" cy="646331"/>
          </a:xfrm>
          <a:prstGeom prst="rect">
            <a:avLst/>
          </a:prstGeom>
          <a:noFill/>
        </p:spPr>
        <p:txBody>
          <a:bodyPr wrap="none" rtlCol="0">
            <a:spAutoFit/>
          </a:bodyPr>
          <a:lstStyle/>
          <a:p>
            <a:r>
              <a:rPr lang="en-US" dirty="0" smtClean="0">
                <a:latin typeface="Minion Pro"/>
                <a:cs typeface="Minion Pro"/>
              </a:rPr>
              <a:t>Parasitic threads [DAMP </a:t>
            </a:r>
            <a:r>
              <a:rPr lang="fr-FR" dirty="0" smtClean="0">
                <a:latin typeface="Minion Pro"/>
                <a:cs typeface="Minion Pro"/>
              </a:rPr>
              <a:t>’</a:t>
            </a:r>
            <a:r>
              <a:rPr lang="en-US" dirty="0" smtClean="0">
                <a:latin typeface="Minion Pro"/>
                <a:cs typeface="Minion Pro"/>
              </a:rPr>
              <a:t>10, JFP </a:t>
            </a:r>
            <a:r>
              <a:rPr lang="fr-FR" dirty="0" smtClean="0">
                <a:latin typeface="Minion Pro"/>
                <a:cs typeface="Minion Pro"/>
              </a:rPr>
              <a:t>’</a:t>
            </a:r>
            <a:r>
              <a:rPr lang="en-US" dirty="0" smtClean="0">
                <a:latin typeface="Minion Pro"/>
                <a:cs typeface="Minion Pro"/>
              </a:rPr>
              <a:t>14</a:t>
            </a:r>
            <a:r>
              <a:rPr lang="en-US" b="1" dirty="0" smtClean="0">
                <a:latin typeface="Minion Pro"/>
                <a:cs typeface="Minion Pro"/>
              </a:rPr>
              <a:t>*</a:t>
            </a:r>
            <a:r>
              <a:rPr lang="en-US" dirty="0" smtClean="0">
                <a:latin typeface="Minion Pro"/>
                <a:cs typeface="Minion Pro"/>
              </a:rPr>
              <a:t>]</a:t>
            </a:r>
          </a:p>
          <a:p>
            <a:r>
              <a:rPr lang="en-US" dirty="0" smtClean="0">
                <a:latin typeface="Minion Pro"/>
                <a:cs typeface="Minion Pro"/>
              </a:rPr>
              <a:t>Thread-local GC [ISMM </a:t>
            </a:r>
            <a:r>
              <a:rPr lang="fr-FR" dirty="0" smtClean="0">
                <a:latin typeface="Minion Pro"/>
                <a:cs typeface="Minion Pro"/>
              </a:rPr>
              <a:t>’</a:t>
            </a:r>
            <a:r>
              <a:rPr lang="en-US" dirty="0" smtClean="0">
                <a:latin typeface="Minion Pro"/>
                <a:cs typeface="Minion Pro"/>
              </a:rPr>
              <a:t>12, MARC </a:t>
            </a:r>
            <a:r>
              <a:rPr lang="fr-FR" dirty="0" smtClean="0">
                <a:latin typeface="Minion Pro"/>
                <a:cs typeface="Minion Pro"/>
              </a:rPr>
              <a:t>’</a:t>
            </a:r>
            <a:r>
              <a:rPr lang="en-US" dirty="0" smtClean="0">
                <a:latin typeface="Minion Pro"/>
                <a:cs typeface="Minion Pro"/>
              </a:rPr>
              <a:t>12, JFP </a:t>
            </a:r>
            <a:r>
              <a:rPr lang="fr-FR" dirty="0" smtClean="0">
                <a:latin typeface="Minion Pro"/>
                <a:cs typeface="Minion Pro"/>
              </a:rPr>
              <a:t>’</a:t>
            </a:r>
            <a:r>
              <a:rPr lang="en-US" dirty="0" smtClean="0">
                <a:latin typeface="Minion Pro"/>
                <a:cs typeface="Minion Pro"/>
              </a:rPr>
              <a:t>14</a:t>
            </a:r>
            <a:r>
              <a:rPr lang="en-US" b="1" dirty="0" smtClean="0">
                <a:latin typeface="Minion Pro"/>
                <a:cs typeface="Minion Pro"/>
              </a:rPr>
              <a:t>*</a:t>
            </a:r>
            <a:r>
              <a:rPr lang="en-US" dirty="0" smtClean="0">
                <a:latin typeface="Minion Pro"/>
                <a:cs typeface="Minion Pro"/>
              </a:rPr>
              <a:t>]</a:t>
            </a:r>
            <a:endParaRPr lang="en-US" dirty="0">
              <a:latin typeface="Minion Pro"/>
              <a:cs typeface="Minion Pro"/>
            </a:endParaRPr>
          </a:p>
        </p:txBody>
      </p:sp>
      <p:cxnSp>
        <p:nvCxnSpPr>
          <p:cNvPr id="20" name="Straight Connector 19"/>
          <p:cNvCxnSpPr/>
          <p:nvPr/>
        </p:nvCxnSpPr>
        <p:spPr>
          <a:xfrm>
            <a:off x="338409" y="4529667"/>
            <a:ext cx="840709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38409" y="5871911"/>
            <a:ext cx="1838194" cy="523220"/>
          </a:xfrm>
          <a:prstGeom prst="rect">
            <a:avLst/>
          </a:prstGeom>
          <a:noFill/>
        </p:spPr>
        <p:txBody>
          <a:bodyPr wrap="none" rtlCol="0">
            <a:spAutoFit/>
          </a:bodyPr>
          <a:lstStyle/>
          <a:p>
            <a:r>
              <a:rPr lang="en-US" sz="2800" dirty="0" smtClean="0">
                <a:latin typeface="Minion Pro"/>
                <a:cs typeface="Minion Pro"/>
              </a:rPr>
              <a:t>Sting (Java)</a:t>
            </a:r>
            <a:endParaRPr lang="en-US" sz="2800" dirty="0">
              <a:latin typeface="Minion Pro"/>
              <a:cs typeface="Minion Pro"/>
            </a:endParaRPr>
          </a:p>
        </p:txBody>
      </p:sp>
      <p:sp>
        <p:nvSpPr>
          <p:cNvPr id="22" name="TextBox 21"/>
          <p:cNvSpPr txBox="1"/>
          <p:nvPr/>
        </p:nvSpPr>
        <p:spPr>
          <a:xfrm>
            <a:off x="3730712" y="5819893"/>
            <a:ext cx="5802747" cy="646331"/>
          </a:xfrm>
          <a:prstGeom prst="rect">
            <a:avLst/>
          </a:prstGeom>
          <a:noFill/>
        </p:spPr>
        <p:txBody>
          <a:bodyPr wrap="square" rtlCol="0">
            <a:spAutoFit/>
          </a:bodyPr>
          <a:lstStyle/>
          <a:p>
            <a:r>
              <a:rPr lang="en-US" dirty="0" smtClean="0">
                <a:latin typeface="Minion Pro"/>
                <a:cs typeface="Minion Pro"/>
              </a:rPr>
              <a:t>Session type based protocol optimization</a:t>
            </a:r>
          </a:p>
          <a:p>
            <a:r>
              <a:rPr lang="en-US" dirty="0" smtClean="0">
                <a:latin typeface="Minion Pro"/>
                <a:cs typeface="Minion Pro"/>
              </a:rPr>
              <a:t>[Coordination </a:t>
            </a:r>
            <a:r>
              <a:rPr lang="fr-FR" dirty="0" smtClean="0">
                <a:latin typeface="Minion Pro"/>
                <a:cs typeface="Minion Pro"/>
              </a:rPr>
              <a:t>’10, SCP ’13]</a:t>
            </a:r>
            <a:r>
              <a:rPr lang="en-US" dirty="0" smtClean="0">
                <a:latin typeface="Minion Pro"/>
                <a:cs typeface="Minion Pro"/>
              </a:rPr>
              <a:t> </a:t>
            </a:r>
            <a:endParaRPr lang="en-US" dirty="0">
              <a:latin typeface="Minion Pro"/>
              <a:cs typeface="Minion Pro"/>
            </a:endParaRPr>
          </a:p>
        </p:txBody>
      </p:sp>
      <p:sp>
        <p:nvSpPr>
          <p:cNvPr id="23" name="TextBox 22"/>
          <p:cNvSpPr txBox="1"/>
          <p:nvPr/>
        </p:nvSpPr>
        <p:spPr>
          <a:xfrm>
            <a:off x="338408" y="4680972"/>
            <a:ext cx="3216605" cy="954107"/>
          </a:xfrm>
          <a:prstGeom prst="rect">
            <a:avLst/>
          </a:prstGeom>
          <a:noFill/>
        </p:spPr>
        <p:txBody>
          <a:bodyPr wrap="square" rtlCol="0">
            <a:spAutoFit/>
          </a:bodyPr>
          <a:lstStyle/>
          <a:p>
            <a:r>
              <a:rPr lang="en-US" sz="2800" dirty="0" smtClean="0">
                <a:latin typeface="Minion Pro"/>
                <a:cs typeface="Minion Pro"/>
              </a:rPr>
              <a:t>Scheduler activations for Haskell</a:t>
            </a:r>
            <a:endParaRPr lang="en-US" sz="2800" dirty="0">
              <a:latin typeface="Minion Pro"/>
              <a:cs typeface="Minion Pro"/>
            </a:endParaRPr>
          </a:p>
        </p:txBody>
      </p:sp>
      <p:sp>
        <p:nvSpPr>
          <p:cNvPr id="24" name="TextBox 23"/>
          <p:cNvSpPr txBox="1"/>
          <p:nvPr/>
        </p:nvSpPr>
        <p:spPr>
          <a:xfrm>
            <a:off x="3730712" y="4788372"/>
            <a:ext cx="5802747" cy="646331"/>
          </a:xfrm>
          <a:prstGeom prst="rect">
            <a:avLst/>
          </a:prstGeom>
          <a:noFill/>
        </p:spPr>
        <p:txBody>
          <a:bodyPr wrap="square" rtlCol="0">
            <a:spAutoFit/>
          </a:bodyPr>
          <a:lstStyle/>
          <a:p>
            <a:r>
              <a:rPr lang="en-US" dirty="0" smtClean="0">
                <a:latin typeface="Minion Pro"/>
                <a:cs typeface="Minion Pro"/>
              </a:rPr>
              <a:t>Schedulers for Haskell threads as Haskell libraries</a:t>
            </a:r>
          </a:p>
          <a:p>
            <a:r>
              <a:rPr lang="en-US" dirty="0" smtClean="0">
                <a:latin typeface="Minion Pro"/>
                <a:cs typeface="Minion Pro"/>
              </a:rPr>
              <a:t>[In submission to OOPSLA </a:t>
            </a:r>
            <a:r>
              <a:rPr lang="fr-FR" dirty="0" smtClean="0">
                <a:latin typeface="Minion Pro"/>
                <a:cs typeface="Minion Pro"/>
              </a:rPr>
              <a:t>’</a:t>
            </a:r>
            <a:r>
              <a:rPr lang="en-US" dirty="0" smtClean="0">
                <a:latin typeface="Minion Pro"/>
                <a:cs typeface="Minion Pro"/>
              </a:rPr>
              <a:t>14]</a:t>
            </a:r>
            <a:endParaRPr lang="en-US" dirty="0">
              <a:latin typeface="Minion Pro"/>
              <a:cs typeface="Minion Pro"/>
            </a:endParaRPr>
          </a:p>
        </p:txBody>
      </p:sp>
      <p:sp>
        <p:nvSpPr>
          <p:cNvPr id="25" name="TextBox 24"/>
          <p:cNvSpPr txBox="1"/>
          <p:nvPr/>
        </p:nvSpPr>
        <p:spPr>
          <a:xfrm>
            <a:off x="338408" y="6466224"/>
            <a:ext cx="2525536" cy="369332"/>
          </a:xfrm>
          <a:prstGeom prst="rect">
            <a:avLst/>
          </a:prstGeom>
          <a:noFill/>
        </p:spPr>
        <p:txBody>
          <a:bodyPr wrap="none" rtlCol="0">
            <a:spAutoFit/>
          </a:bodyPr>
          <a:lstStyle/>
          <a:p>
            <a:r>
              <a:rPr lang="en-US" dirty="0" smtClean="0">
                <a:latin typeface="Minion Pro"/>
                <a:cs typeface="Minion Pro"/>
              </a:rPr>
              <a:t>* Accepted with revisions</a:t>
            </a:r>
          </a:p>
        </p:txBody>
      </p:sp>
    </p:spTree>
    <p:custDataLst>
      <p:tags r:id="rId1"/>
    </p:custDataLst>
    <p:extLst>
      <p:ext uri="{BB962C8B-B14F-4D97-AF65-F5344CB8AC3E}">
        <p14:creationId xmlns:p14="http://schemas.microsoft.com/office/powerpoint/2010/main" val="201603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1" grpId="0"/>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679926" y="1010982"/>
            <a:ext cx="1787669" cy="646331"/>
          </a:xfrm>
          <a:prstGeom prst="rect">
            <a:avLst/>
          </a:prstGeom>
          <a:noFill/>
        </p:spPr>
        <p:txBody>
          <a:bodyPr wrap="none" rtlCol="0">
            <a:spAutoFit/>
          </a:bodyPr>
          <a:lstStyle/>
          <a:p>
            <a:r>
              <a:rPr lang="en-US" sz="3600" dirty="0" smtClean="0">
                <a:latin typeface="Minion Pro"/>
                <a:cs typeface="Minion Pro"/>
              </a:rPr>
              <a:t>This talk</a:t>
            </a:r>
            <a:endParaRPr lang="en-US" sz="3600" dirty="0">
              <a:latin typeface="Minion Pro"/>
              <a:cs typeface="Minion Pro"/>
            </a:endParaRPr>
          </a:p>
        </p:txBody>
      </p:sp>
      <p:sp>
        <p:nvSpPr>
          <p:cNvPr id="3" name="Rounded Rectangle 2"/>
          <p:cNvSpPr/>
          <p:nvPr/>
        </p:nvSpPr>
        <p:spPr>
          <a:xfrm>
            <a:off x="1326193" y="2878667"/>
            <a:ext cx="2353733" cy="1422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Minion Pro"/>
                <a:cs typeface="Minion Pro"/>
              </a:rPr>
              <a:t>Rx-CML</a:t>
            </a:r>
            <a:endParaRPr lang="en-US" sz="2800" dirty="0">
              <a:latin typeface="Minion Pro"/>
              <a:cs typeface="Minion Pro"/>
            </a:endParaRPr>
          </a:p>
        </p:txBody>
      </p:sp>
      <p:sp>
        <p:nvSpPr>
          <p:cNvPr id="32" name="Rounded Rectangle 31"/>
          <p:cNvSpPr/>
          <p:nvPr/>
        </p:nvSpPr>
        <p:spPr>
          <a:xfrm>
            <a:off x="5467595" y="2878667"/>
            <a:ext cx="2353733" cy="1422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Minion Pro"/>
                <a:cs typeface="Minion Pro"/>
              </a:rPr>
              <a:t>Concurrency</a:t>
            </a:r>
          </a:p>
          <a:p>
            <a:pPr algn="ctr"/>
            <a:r>
              <a:rPr lang="en-US" sz="2800" dirty="0" smtClean="0">
                <a:latin typeface="Minion Pro"/>
                <a:cs typeface="Minion Pro"/>
              </a:rPr>
              <a:t>Substrate for Haskell</a:t>
            </a:r>
            <a:endParaRPr lang="en-US" sz="2800" dirty="0">
              <a:latin typeface="Minion Pro"/>
              <a:cs typeface="Minion Pro"/>
            </a:endParaRPr>
          </a:p>
        </p:txBody>
      </p:sp>
      <p:cxnSp>
        <p:nvCxnSpPr>
          <p:cNvPr id="5" name="Curved Connector 4"/>
          <p:cNvCxnSpPr>
            <a:stCxn id="19" idx="1"/>
            <a:endCxn id="3" idx="0"/>
          </p:cNvCxnSpPr>
          <p:nvPr/>
        </p:nvCxnSpPr>
        <p:spPr>
          <a:xfrm rot="10800000" flipV="1">
            <a:off x="2503060" y="1334147"/>
            <a:ext cx="1176866" cy="1544519"/>
          </a:xfrm>
          <a:prstGeom prst="curvedConnector2">
            <a:avLst/>
          </a:prstGeom>
          <a:ln>
            <a:tailEnd type="arrow"/>
          </a:ln>
        </p:spPr>
        <p:style>
          <a:lnRef idx="2">
            <a:schemeClr val="dk1"/>
          </a:lnRef>
          <a:fillRef idx="0">
            <a:schemeClr val="dk1"/>
          </a:fillRef>
          <a:effectRef idx="1">
            <a:schemeClr val="dk1"/>
          </a:effectRef>
          <a:fontRef idx="minor">
            <a:schemeClr val="tx1"/>
          </a:fontRef>
        </p:style>
      </p:cxnSp>
      <p:cxnSp>
        <p:nvCxnSpPr>
          <p:cNvPr id="7" name="Curved Connector 6"/>
          <p:cNvCxnSpPr>
            <a:stCxn id="19" idx="3"/>
            <a:endCxn id="32" idx="0"/>
          </p:cNvCxnSpPr>
          <p:nvPr/>
        </p:nvCxnSpPr>
        <p:spPr>
          <a:xfrm>
            <a:off x="5467595" y="1334148"/>
            <a:ext cx="1176867" cy="1544519"/>
          </a:xfrm>
          <a:prstGeom prst="curvedConnector2">
            <a:avLst/>
          </a:prstGeom>
          <a:ln>
            <a:tailEnd type="arrow"/>
          </a:ln>
        </p:spPr>
        <p:style>
          <a:lnRef idx="2">
            <a:schemeClr val="dk1"/>
          </a:lnRef>
          <a:fillRef idx="0">
            <a:schemeClr val="dk1"/>
          </a:fillRef>
          <a:effectRef idx="1">
            <a:schemeClr val="dk1"/>
          </a:effectRef>
          <a:fontRef idx="minor">
            <a:schemeClr val="tx1"/>
          </a:fontRef>
        </p:style>
      </p:cxnSp>
      <p:sp>
        <p:nvSpPr>
          <p:cNvPr id="8" name="Oval 7"/>
          <p:cNvSpPr/>
          <p:nvPr/>
        </p:nvSpPr>
        <p:spPr>
          <a:xfrm>
            <a:off x="2094505" y="2057401"/>
            <a:ext cx="408554" cy="40855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Minion Pro"/>
                <a:cs typeface="Minion Pro"/>
              </a:rPr>
              <a:t>1</a:t>
            </a:r>
            <a:endParaRPr lang="en-US" dirty="0">
              <a:latin typeface="Minion Pro"/>
              <a:cs typeface="Minion Pro"/>
            </a:endParaRPr>
          </a:p>
        </p:txBody>
      </p:sp>
      <p:sp>
        <p:nvSpPr>
          <p:cNvPr id="33" name="Oval 32"/>
          <p:cNvSpPr/>
          <p:nvPr/>
        </p:nvSpPr>
        <p:spPr>
          <a:xfrm>
            <a:off x="6644462" y="2057401"/>
            <a:ext cx="408554" cy="40855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Minion Pro"/>
                <a:cs typeface="Minion Pro"/>
              </a:rPr>
              <a:t>2</a:t>
            </a:r>
            <a:endParaRPr lang="en-US" dirty="0">
              <a:latin typeface="Minion Pro"/>
              <a:cs typeface="Minion Pro"/>
            </a:endParaRPr>
          </a:p>
        </p:txBody>
      </p:sp>
    </p:spTree>
    <p:extLst>
      <p:ext uri="{BB962C8B-B14F-4D97-AF65-F5344CB8AC3E}">
        <p14:creationId xmlns:p14="http://schemas.microsoft.com/office/powerpoint/2010/main" val="512368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324556" y="2404534"/>
            <a:ext cx="8489244" cy="1642532"/>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Rx-CML : An Optimistic Concurrency Control for CML</a:t>
            </a:r>
            <a:endParaRPr lang="en-US" dirty="0">
              <a:latin typeface="Minion Pro"/>
              <a:cs typeface="Minion Pro"/>
            </a:endParaRPr>
          </a:p>
        </p:txBody>
      </p:sp>
      <p:sp>
        <p:nvSpPr>
          <p:cNvPr id="3" name="Subtitle 2"/>
          <p:cNvSpPr txBox="1">
            <a:spLocks/>
          </p:cNvSpPr>
          <p:nvPr/>
        </p:nvSpPr>
        <p:spPr>
          <a:xfrm>
            <a:off x="1371600" y="4047066"/>
            <a:ext cx="6400800" cy="1428045"/>
          </a:xfrm>
          <a:prstGeom prst="rect">
            <a:avLst/>
          </a:prstGeom>
          <a:ln>
            <a:no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smtClean="0">
                <a:solidFill>
                  <a:srgbClr val="7F7F7F"/>
                </a:solidFill>
                <a:latin typeface="Minion Pro"/>
                <a:cs typeface="Minion Pro"/>
              </a:rPr>
              <a:t>Joint work with </a:t>
            </a:r>
          </a:p>
          <a:p>
            <a:pPr marL="0" indent="0" algn="ctr">
              <a:buNone/>
            </a:pPr>
            <a:r>
              <a:rPr lang="en-US" sz="2400" dirty="0" smtClean="0">
                <a:latin typeface="Minion Pro"/>
                <a:cs typeface="Minion Pro"/>
              </a:rPr>
              <a:t>Lukasz Ziarek</a:t>
            </a:r>
          </a:p>
          <a:p>
            <a:pPr marL="0" indent="0" algn="ctr">
              <a:buNone/>
            </a:pPr>
            <a:r>
              <a:rPr lang="en-US" sz="2400" dirty="0" smtClean="0">
                <a:latin typeface="Minion Pro"/>
                <a:cs typeface="Minion Pro"/>
              </a:rPr>
              <a:t>Suresh Jagannathan</a:t>
            </a:r>
            <a:endParaRPr lang="en-US" sz="2400" dirty="0">
              <a:latin typeface="Minion Pro"/>
              <a:cs typeface="Minion Pro"/>
            </a:endParaRPr>
          </a:p>
        </p:txBody>
      </p:sp>
    </p:spTree>
    <p:extLst>
      <p:ext uri="{BB962C8B-B14F-4D97-AF65-F5344CB8AC3E}">
        <p14:creationId xmlns:p14="http://schemas.microsoft.com/office/powerpoint/2010/main" val="2918538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547990" y="272249"/>
            <a:ext cx="2802465" cy="2887134"/>
            <a:chOff x="6230059" y="691444"/>
            <a:chExt cx="2802465" cy="2887134"/>
          </a:xfrm>
        </p:grpSpPr>
        <p:sp>
          <p:nvSpPr>
            <p:cNvPr id="4" name="Title 3"/>
            <p:cNvSpPr txBox="1">
              <a:spLocks/>
            </p:cNvSpPr>
            <p:nvPr/>
          </p:nvSpPr>
          <p:spPr>
            <a:xfrm>
              <a:off x="6403625" y="691444"/>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Synchronous </a:t>
              </a:r>
            </a:p>
            <a:p>
              <a:r>
                <a:rPr lang="en-US" sz="2400" dirty="0" smtClean="0">
                  <a:latin typeface="Minion Pro"/>
                  <a:cs typeface="Minion Pro"/>
                </a:rPr>
                <a:t>communication</a:t>
              </a:r>
              <a:endParaRPr lang="en-US" sz="2400" dirty="0">
                <a:latin typeface="Minion Pro"/>
                <a:cs typeface="Minion Pro"/>
              </a:endParaRPr>
            </a:p>
          </p:txBody>
        </p:sp>
        <p:sp>
          <p:nvSpPr>
            <p:cNvPr id="8" name="Notched Right Arrow 7"/>
            <p:cNvSpPr/>
            <p:nvPr/>
          </p:nvSpPr>
          <p:spPr>
            <a:xfrm rot="5400000">
              <a:off x="7204430" y="1903588"/>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6230059" y="2609144"/>
              <a:ext cx="2802465" cy="969434"/>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Asynchronous distributed system</a:t>
              </a:r>
              <a:endParaRPr lang="en-US" sz="2400" dirty="0">
                <a:latin typeface="Minion Pro"/>
                <a:cs typeface="Minion Pro"/>
              </a:endParaRPr>
            </a:p>
          </p:txBody>
        </p:sp>
      </p:grpSp>
      <p:sp>
        <p:nvSpPr>
          <p:cNvPr id="14" name="Title 3"/>
          <p:cNvSpPr txBox="1">
            <a:spLocks/>
          </p:cNvSpPr>
          <p:nvPr/>
        </p:nvSpPr>
        <p:spPr>
          <a:xfrm>
            <a:off x="436035" y="3983570"/>
            <a:ext cx="3914420" cy="969433"/>
          </a:xfrm>
          <a:prstGeom prst="rect">
            <a:avLst/>
          </a:prstGeom>
        </p:spPr>
        <p:txBody>
          <a:bodyPr>
            <a:normAutofit fontScale="8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latin typeface="Minion Pro"/>
                <a:cs typeface="Minion Pro"/>
              </a:rPr>
              <a:t>Synchronous communication =</a:t>
            </a:r>
          </a:p>
          <a:p>
            <a:pPr algn="l"/>
            <a:r>
              <a:rPr lang="en-US" sz="2800" dirty="0" smtClean="0">
                <a:latin typeface="Minion Pro"/>
                <a:cs typeface="Minion Pro"/>
              </a:rPr>
              <a:t>      atomic { data transfer +</a:t>
            </a:r>
          </a:p>
          <a:p>
            <a:pPr algn="l"/>
            <a:r>
              <a:rPr lang="en-US" sz="2800" dirty="0">
                <a:latin typeface="Minion Pro"/>
                <a:cs typeface="Minion Pro"/>
              </a:rPr>
              <a:t> </a:t>
            </a:r>
            <a:r>
              <a:rPr lang="en-US" sz="2800" dirty="0" smtClean="0">
                <a:latin typeface="Minion Pro"/>
                <a:cs typeface="Minion Pro"/>
              </a:rPr>
              <a:t>                     synchronization }</a:t>
            </a:r>
            <a:endParaRPr lang="en-US" sz="2800" dirty="0">
              <a:latin typeface="Minion Pro"/>
              <a:cs typeface="Minion Pro"/>
            </a:endParaRPr>
          </a:p>
        </p:txBody>
      </p:sp>
      <p:pic>
        <p:nvPicPr>
          <p:cNvPr id="16" name="Picture 15"/>
          <p:cNvPicPr>
            <a:picLocks noChangeAspect="1"/>
          </p:cNvPicPr>
          <p:nvPr/>
        </p:nvPicPr>
        <p:blipFill>
          <a:blip r:embed="rId4"/>
          <a:stretch>
            <a:fillRect/>
          </a:stretch>
        </p:blipFill>
        <p:spPr>
          <a:xfrm>
            <a:off x="4939108" y="3200404"/>
            <a:ext cx="3550136" cy="1752599"/>
          </a:xfrm>
          <a:prstGeom prst="rect">
            <a:avLst/>
          </a:prstGeom>
        </p:spPr>
      </p:pic>
      <p:grpSp>
        <p:nvGrpSpPr>
          <p:cNvPr id="20" name="Group 19"/>
          <p:cNvGrpSpPr/>
          <p:nvPr/>
        </p:nvGrpSpPr>
        <p:grpSpPr>
          <a:xfrm>
            <a:off x="6688668" y="272249"/>
            <a:ext cx="2455332" cy="2887134"/>
            <a:chOff x="3440289" y="691444"/>
            <a:chExt cx="2455332" cy="2887134"/>
          </a:xfrm>
        </p:grpSpPr>
        <p:sp>
          <p:nvSpPr>
            <p:cNvPr id="2" name="Title 3"/>
            <p:cNvSpPr txBox="1">
              <a:spLocks/>
            </p:cNvSpPr>
            <p:nvPr/>
          </p:nvSpPr>
          <p:spPr>
            <a:xfrm>
              <a:off x="3440289" y="691444"/>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Garbage </a:t>
              </a:r>
            </a:p>
            <a:p>
              <a:r>
                <a:rPr lang="en-US" sz="2400" dirty="0" smtClean="0">
                  <a:latin typeface="Minion Pro"/>
                  <a:cs typeface="Minion Pro"/>
                </a:rPr>
                <a:t>collection</a:t>
              </a:r>
              <a:endParaRPr lang="en-US" sz="2400" dirty="0">
                <a:latin typeface="Minion Pro"/>
                <a:cs typeface="Minion Pro"/>
              </a:endParaRPr>
            </a:p>
          </p:txBody>
        </p:sp>
        <p:sp>
          <p:nvSpPr>
            <p:cNvPr id="10" name="Title 3"/>
            <p:cNvSpPr txBox="1">
              <a:spLocks/>
            </p:cNvSpPr>
            <p:nvPr/>
          </p:nvSpPr>
          <p:spPr>
            <a:xfrm>
              <a:off x="3440289" y="2609145"/>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Memory management</a:t>
              </a:r>
              <a:endParaRPr lang="en-US" sz="2400" dirty="0">
                <a:latin typeface="Minion Pro"/>
                <a:cs typeface="Minion Pro"/>
              </a:endParaRPr>
            </a:p>
          </p:txBody>
        </p:sp>
        <p:sp>
          <p:nvSpPr>
            <p:cNvPr id="17" name="Notched Right Arrow 16"/>
            <p:cNvSpPr/>
            <p:nvPr/>
          </p:nvSpPr>
          <p:spPr>
            <a:xfrm rot="5400000">
              <a:off x="4241094" y="1903587"/>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0"/>
          <p:cNvGrpSpPr/>
          <p:nvPr/>
        </p:nvGrpSpPr>
        <p:grpSpPr>
          <a:xfrm>
            <a:off x="4375754" y="274366"/>
            <a:ext cx="2455332" cy="2882901"/>
            <a:chOff x="366890" y="691444"/>
            <a:chExt cx="2455332" cy="2882901"/>
          </a:xfrm>
        </p:grpSpPr>
        <p:sp>
          <p:nvSpPr>
            <p:cNvPr id="3" name="Title 3"/>
            <p:cNvSpPr txBox="1">
              <a:spLocks/>
            </p:cNvSpPr>
            <p:nvPr/>
          </p:nvSpPr>
          <p:spPr>
            <a:xfrm>
              <a:off x="366890" y="691444"/>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Transactional</a:t>
              </a:r>
            </a:p>
            <a:p>
              <a:r>
                <a:rPr lang="en-US" sz="2400" dirty="0" smtClean="0">
                  <a:latin typeface="Minion Pro"/>
                  <a:cs typeface="Minion Pro"/>
                </a:rPr>
                <a:t>memory</a:t>
              </a:r>
              <a:endParaRPr lang="en-US" sz="2400" dirty="0">
                <a:latin typeface="Minion Pro"/>
                <a:cs typeface="Minion Pro"/>
              </a:endParaRPr>
            </a:p>
          </p:txBody>
        </p:sp>
        <p:sp>
          <p:nvSpPr>
            <p:cNvPr id="9" name="Title 3"/>
            <p:cNvSpPr txBox="1">
              <a:spLocks/>
            </p:cNvSpPr>
            <p:nvPr/>
          </p:nvSpPr>
          <p:spPr>
            <a:xfrm>
              <a:off x="366890" y="2604912"/>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Shared memory concurrency</a:t>
              </a:r>
              <a:endParaRPr lang="en-US" sz="2400" dirty="0">
                <a:latin typeface="Minion Pro"/>
                <a:cs typeface="Minion Pro"/>
              </a:endParaRPr>
            </a:p>
          </p:txBody>
        </p:sp>
        <p:sp>
          <p:nvSpPr>
            <p:cNvPr id="18" name="Notched Right Arrow 17"/>
            <p:cNvSpPr/>
            <p:nvPr/>
          </p:nvSpPr>
          <p:spPr>
            <a:xfrm rot="5400000">
              <a:off x="1167695" y="1903587"/>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465662" y="437447"/>
            <a:ext cx="2455332" cy="2201336"/>
            <a:chOff x="366890" y="818444"/>
            <a:chExt cx="2455332" cy="2201336"/>
          </a:xfrm>
        </p:grpSpPr>
        <p:sp>
          <p:nvSpPr>
            <p:cNvPr id="23" name="Title 3"/>
            <p:cNvSpPr txBox="1">
              <a:spLocks/>
            </p:cNvSpPr>
            <p:nvPr/>
          </p:nvSpPr>
          <p:spPr>
            <a:xfrm>
              <a:off x="366890" y="818444"/>
              <a:ext cx="2455332" cy="687211"/>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smtClean="0">
                  <a:latin typeface="Minion Pro"/>
                  <a:cs typeface="Minion Pro"/>
                </a:rPr>
                <a:t>Abstraction</a:t>
              </a:r>
              <a:endParaRPr lang="en-US" sz="2400" b="1" dirty="0">
                <a:latin typeface="Minion Pro"/>
                <a:cs typeface="Minion Pro"/>
              </a:endParaRPr>
            </a:p>
          </p:txBody>
        </p:sp>
        <p:sp>
          <p:nvSpPr>
            <p:cNvPr id="24" name="Title 3"/>
            <p:cNvSpPr txBox="1">
              <a:spLocks/>
            </p:cNvSpPr>
            <p:nvPr/>
          </p:nvSpPr>
          <p:spPr>
            <a:xfrm>
              <a:off x="366890" y="2554113"/>
              <a:ext cx="2455332" cy="465667"/>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smtClean="0">
                  <a:latin typeface="Minion Pro"/>
                  <a:cs typeface="Minion Pro"/>
                </a:rPr>
                <a:t>Domain</a:t>
              </a:r>
              <a:endParaRPr lang="en-US" sz="2400" b="1" dirty="0">
                <a:latin typeface="Minion Pro"/>
                <a:cs typeface="Minion Pro"/>
              </a:endParaRPr>
            </a:p>
          </p:txBody>
        </p:sp>
        <p:sp>
          <p:nvSpPr>
            <p:cNvPr id="25" name="Notched Right Arrow 24"/>
            <p:cNvSpPr/>
            <p:nvPr/>
          </p:nvSpPr>
          <p:spPr>
            <a:xfrm rot="5400000">
              <a:off x="1167695" y="1847143"/>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cxnSp>
        <p:nvCxnSpPr>
          <p:cNvPr id="27" name="Straight Connector 26"/>
          <p:cNvCxnSpPr/>
          <p:nvPr/>
        </p:nvCxnSpPr>
        <p:spPr>
          <a:xfrm>
            <a:off x="1693334" y="268114"/>
            <a:ext cx="0" cy="2882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0" y="254003"/>
            <a:ext cx="914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0" y="3158071"/>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4936557" y="5023558"/>
            <a:ext cx="1467068" cy="461665"/>
          </a:xfrm>
          <a:prstGeom prst="rect">
            <a:avLst/>
          </a:prstGeom>
          <a:noFill/>
        </p:spPr>
        <p:txBody>
          <a:bodyPr wrap="none" rtlCol="0">
            <a:spAutoFit/>
          </a:bodyPr>
          <a:lstStyle/>
          <a:p>
            <a:r>
              <a:rPr lang="en-US" sz="2400" dirty="0" smtClean="0">
                <a:solidFill>
                  <a:srgbClr val="008000"/>
                </a:solidFill>
                <a:latin typeface="Minion Pro"/>
                <a:cs typeface="Minion Pro"/>
              </a:rPr>
              <a:t>synchrony</a:t>
            </a:r>
            <a:endParaRPr lang="en-US" sz="2400" dirty="0">
              <a:solidFill>
                <a:srgbClr val="008000"/>
              </a:solidFill>
              <a:latin typeface="Minion Pro"/>
              <a:cs typeface="Minion Pro"/>
            </a:endParaRPr>
          </a:p>
        </p:txBody>
      </p:sp>
      <p:sp>
        <p:nvSpPr>
          <p:cNvPr id="41" name="TextBox 40"/>
          <p:cNvSpPr txBox="1"/>
          <p:nvPr/>
        </p:nvSpPr>
        <p:spPr>
          <a:xfrm>
            <a:off x="7447140" y="5023558"/>
            <a:ext cx="1059058" cy="461665"/>
          </a:xfrm>
          <a:prstGeom prst="rect">
            <a:avLst/>
          </a:prstGeom>
          <a:noFill/>
        </p:spPr>
        <p:txBody>
          <a:bodyPr wrap="none" rtlCol="0">
            <a:spAutoFit/>
          </a:bodyPr>
          <a:lstStyle/>
          <a:p>
            <a:r>
              <a:rPr lang="en-US" sz="2400" dirty="0" smtClean="0">
                <a:solidFill>
                  <a:srgbClr val="FF0000"/>
                </a:solidFill>
                <a:latin typeface="Minion Pro"/>
                <a:cs typeface="Minion Pro"/>
              </a:rPr>
              <a:t>latency</a:t>
            </a:r>
            <a:endParaRPr lang="en-US" sz="2400" dirty="0">
              <a:solidFill>
                <a:srgbClr val="FF0000"/>
              </a:solidFill>
              <a:latin typeface="Minion Pro"/>
              <a:cs typeface="Minion Pro"/>
            </a:endParaRPr>
          </a:p>
        </p:txBody>
      </p:sp>
    </p:spTree>
    <p:custDataLst>
      <p:tags r:id="rId1"/>
    </p:custDataLst>
    <p:extLst>
      <p:ext uri="{BB962C8B-B14F-4D97-AF65-F5344CB8AC3E}">
        <p14:creationId xmlns:p14="http://schemas.microsoft.com/office/powerpoint/2010/main" val="457889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0"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41111" y="1608668"/>
            <a:ext cx="8635999" cy="125942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Minion Pro"/>
                <a:cs typeface="Minion Pro"/>
              </a:rPr>
              <a:t>Can we </a:t>
            </a:r>
            <a:r>
              <a:rPr lang="en-US" sz="3200" dirty="0" smtClean="0">
                <a:solidFill>
                  <a:srgbClr val="0000FF"/>
                </a:solidFill>
                <a:latin typeface="Minion Pro"/>
                <a:cs typeface="Minion Pro"/>
              </a:rPr>
              <a:t>discharge</a:t>
            </a:r>
            <a:r>
              <a:rPr lang="en-US" sz="3200" dirty="0" smtClean="0">
                <a:latin typeface="Minion Pro"/>
                <a:cs typeface="Minion Pro"/>
              </a:rPr>
              <a:t> synchronous communications asynchronously and ensure </a:t>
            </a:r>
            <a:r>
              <a:rPr lang="en-US" sz="3200" dirty="0" smtClean="0">
                <a:solidFill>
                  <a:srgbClr val="008000"/>
                </a:solidFill>
                <a:latin typeface="Minion Pro"/>
                <a:cs typeface="Minion Pro"/>
              </a:rPr>
              <a:t>observable equivalence</a:t>
            </a:r>
            <a:r>
              <a:rPr lang="en-US" sz="3200" dirty="0" smtClean="0">
                <a:latin typeface="Minion Pro"/>
                <a:cs typeface="Minion Pro"/>
              </a:rPr>
              <a:t>?</a:t>
            </a:r>
            <a:endParaRPr lang="en-US" sz="3200" dirty="0">
              <a:latin typeface="Minion Pro"/>
              <a:cs typeface="Minion Pro"/>
            </a:endParaRPr>
          </a:p>
        </p:txBody>
      </p:sp>
      <p:grpSp>
        <p:nvGrpSpPr>
          <p:cNvPr id="9" name="Group 8"/>
          <p:cNvGrpSpPr/>
          <p:nvPr/>
        </p:nvGrpSpPr>
        <p:grpSpPr>
          <a:xfrm>
            <a:off x="505177" y="4003007"/>
            <a:ext cx="8424333" cy="1522632"/>
            <a:chOff x="505177" y="4003007"/>
            <a:chExt cx="8424333" cy="1522632"/>
          </a:xfrm>
        </p:grpSpPr>
        <p:sp>
          <p:nvSpPr>
            <p:cNvPr id="4" name="Title 3"/>
            <p:cNvSpPr txBox="1">
              <a:spLocks/>
            </p:cNvSpPr>
            <p:nvPr/>
          </p:nvSpPr>
          <p:spPr>
            <a:xfrm>
              <a:off x="1340556" y="4556206"/>
              <a:ext cx="7588954"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latin typeface="Minion Pro"/>
                  <a:cs typeface="Minion Pro"/>
                </a:rPr>
                <a:t>Distributed Concurrent ML in MultiMLton + </a:t>
              </a:r>
              <a:r>
                <a:rPr lang="en-US" sz="2800" dirty="0">
                  <a:latin typeface="Minion Pro"/>
                  <a:cs typeface="Minion Pro"/>
                </a:rPr>
                <a:t>S</a:t>
              </a:r>
              <a:r>
                <a:rPr lang="en-US" sz="2800" dirty="0" smtClean="0">
                  <a:latin typeface="Minion Pro"/>
                  <a:cs typeface="Minion Pro"/>
                </a:rPr>
                <a:t>peculative execution framework</a:t>
              </a:r>
              <a:endParaRPr lang="en-US" sz="2800" dirty="0">
                <a:latin typeface="Minion Pro"/>
                <a:cs typeface="Minion Pro"/>
              </a:endParaRPr>
            </a:p>
          </p:txBody>
        </p:sp>
        <p:sp>
          <p:nvSpPr>
            <p:cNvPr id="8" name="Title 3"/>
            <p:cNvSpPr txBox="1">
              <a:spLocks/>
            </p:cNvSpPr>
            <p:nvPr/>
          </p:nvSpPr>
          <p:spPr>
            <a:xfrm>
              <a:off x="505177" y="4003007"/>
              <a:ext cx="1879601" cy="614098"/>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latin typeface="Minion Pro"/>
                  <a:cs typeface="Minion Pro"/>
                </a:rPr>
                <a:t>Implement:</a:t>
              </a:r>
              <a:endParaRPr lang="en-US" sz="2800" b="1" dirty="0">
                <a:latin typeface="Minion Pro"/>
                <a:cs typeface="Minion Pro"/>
              </a:endParaRPr>
            </a:p>
          </p:txBody>
        </p:sp>
      </p:grpSp>
      <p:grpSp>
        <p:nvGrpSpPr>
          <p:cNvPr id="10" name="Group 9"/>
          <p:cNvGrpSpPr/>
          <p:nvPr/>
        </p:nvGrpSpPr>
        <p:grpSpPr>
          <a:xfrm>
            <a:off x="505177" y="2868090"/>
            <a:ext cx="6778984" cy="1134917"/>
            <a:chOff x="505177" y="2807721"/>
            <a:chExt cx="6778984" cy="1134917"/>
          </a:xfrm>
        </p:grpSpPr>
        <p:pic>
          <p:nvPicPr>
            <p:cNvPr id="11" name="Picture 10"/>
            <p:cNvPicPr>
              <a:picLocks noChangeAspect="1"/>
            </p:cNvPicPr>
            <p:nvPr/>
          </p:nvPicPr>
          <p:blipFill>
            <a:blip r:embed="rId4"/>
            <a:stretch>
              <a:fillRect/>
            </a:stretch>
          </p:blipFill>
          <p:spPr>
            <a:xfrm>
              <a:off x="1464028" y="3429851"/>
              <a:ext cx="5820133" cy="512787"/>
            </a:xfrm>
            <a:prstGeom prst="rect">
              <a:avLst/>
            </a:prstGeom>
          </p:spPr>
        </p:pic>
        <p:sp>
          <p:nvSpPr>
            <p:cNvPr id="12" name="Title 3"/>
            <p:cNvSpPr txBox="1">
              <a:spLocks/>
            </p:cNvSpPr>
            <p:nvPr/>
          </p:nvSpPr>
          <p:spPr>
            <a:xfrm>
              <a:off x="505177" y="2807721"/>
              <a:ext cx="1879601" cy="614098"/>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latin typeface="Minion Pro"/>
                  <a:cs typeface="Minion Pro"/>
                </a:rPr>
                <a:t>Formalize:</a:t>
              </a:r>
              <a:endParaRPr lang="en-US" sz="2800" b="1" dirty="0">
                <a:latin typeface="Minion Pro"/>
                <a:cs typeface="Minion Pro"/>
              </a:endParaRPr>
            </a:p>
          </p:txBody>
        </p:sp>
      </p:grpSp>
    </p:spTree>
    <p:custDataLst>
      <p:tags r:id="rId1"/>
    </p:custDataLst>
    <p:extLst>
      <p:ext uri="{BB962C8B-B14F-4D97-AF65-F5344CB8AC3E}">
        <p14:creationId xmlns:p14="http://schemas.microsoft.com/office/powerpoint/2010/main" val="3738500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502834" y="203201"/>
            <a:ext cx="6146799"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Concurrent ML</a:t>
            </a:r>
            <a:endParaRPr lang="en-US" dirty="0">
              <a:latin typeface="Minion Pro"/>
              <a:cs typeface="Minion Pro"/>
            </a:endParaRPr>
          </a:p>
        </p:txBody>
      </p:sp>
      <p:sp>
        <p:nvSpPr>
          <p:cNvPr id="5" name="TextBox 4"/>
          <p:cNvSpPr txBox="1"/>
          <p:nvPr/>
        </p:nvSpPr>
        <p:spPr>
          <a:xfrm>
            <a:off x="558805" y="1066800"/>
            <a:ext cx="6705600" cy="5479963"/>
          </a:xfrm>
          <a:prstGeom prst="rect">
            <a:avLst/>
          </a:prstGeom>
          <a:noFill/>
        </p:spPr>
        <p:txBody>
          <a:bodyPr wrap="square" rtlCol="0">
            <a:spAutoFit/>
          </a:bodyPr>
          <a:lstStyle/>
          <a:p>
            <a:pPr>
              <a:lnSpc>
                <a:spcPct val="130000"/>
              </a:lnSpc>
            </a:pPr>
            <a:r>
              <a:rPr lang="en-US" dirty="0" smtClean="0">
                <a:latin typeface="Consolas"/>
                <a:cs typeface="Consolas"/>
              </a:rPr>
              <a:t>val </a:t>
            </a:r>
            <a:r>
              <a:rPr lang="en-US" dirty="0">
                <a:latin typeface="Consolas"/>
                <a:cs typeface="Consolas"/>
              </a:rPr>
              <a:t>spawn   </a:t>
            </a:r>
            <a:r>
              <a:rPr lang="en-US" dirty="0" smtClean="0">
                <a:latin typeface="Consolas"/>
                <a:cs typeface="Consolas"/>
              </a:rPr>
              <a:t>   : </a:t>
            </a:r>
            <a:r>
              <a:rPr lang="en-US" dirty="0">
                <a:latin typeface="Consolas"/>
                <a:cs typeface="Consolas"/>
              </a:rPr>
              <a:t>(unit -&gt; unit) -&gt; </a:t>
            </a:r>
            <a:r>
              <a:rPr lang="en-US" dirty="0" smtClean="0">
                <a:latin typeface="Consolas"/>
                <a:cs typeface="Consolas"/>
              </a:rPr>
              <a:t>thread_id</a:t>
            </a:r>
          </a:p>
          <a:p>
            <a:pPr>
              <a:lnSpc>
                <a:spcPct val="130000"/>
              </a:lnSpc>
            </a:pPr>
            <a:endParaRPr lang="en-US" dirty="0" smtClean="0">
              <a:latin typeface="Consolas"/>
              <a:cs typeface="Consolas"/>
            </a:endParaRPr>
          </a:p>
          <a:p>
            <a:pPr>
              <a:lnSpc>
                <a:spcPct val="130000"/>
              </a:lnSpc>
            </a:pPr>
            <a:r>
              <a:rPr lang="en-US" dirty="0" smtClean="0">
                <a:latin typeface="Consolas"/>
                <a:cs typeface="Consolas"/>
              </a:rPr>
              <a:t>val </a:t>
            </a:r>
            <a:r>
              <a:rPr lang="en-US" dirty="0">
                <a:latin typeface="Consolas"/>
                <a:cs typeface="Consolas"/>
              </a:rPr>
              <a:t>channel    : unit -&gt; ‘a </a:t>
            </a:r>
            <a:r>
              <a:rPr lang="en-US" dirty="0" smtClean="0">
                <a:latin typeface="Consolas"/>
                <a:cs typeface="Consolas"/>
              </a:rPr>
              <a:t>chan</a:t>
            </a:r>
            <a:endParaRPr lang="en-US" dirty="0">
              <a:latin typeface="Consolas"/>
              <a:cs typeface="Consolas"/>
            </a:endParaRPr>
          </a:p>
          <a:p>
            <a:pPr>
              <a:lnSpc>
                <a:spcPct val="130000"/>
              </a:lnSpc>
            </a:pPr>
            <a:r>
              <a:rPr lang="en-US" dirty="0">
                <a:latin typeface="Consolas"/>
                <a:cs typeface="Consolas"/>
              </a:rPr>
              <a:t>val send    </a:t>
            </a:r>
            <a:r>
              <a:rPr lang="en-US" dirty="0" smtClean="0">
                <a:latin typeface="Consolas"/>
                <a:cs typeface="Consolas"/>
              </a:rPr>
              <a:t>   : </a:t>
            </a:r>
            <a:r>
              <a:rPr lang="en-US" dirty="0">
                <a:latin typeface="Consolas"/>
                <a:cs typeface="Consolas"/>
              </a:rPr>
              <a:t>‘a chan * ‘a -&gt; unit</a:t>
            </a:r>
          </a:p>
          <a:p>
            <a:pPr>
              <a:lnSpc>
                <a:spcPct val="130000"/>
              </a:lnSpc>
            </a:pPr>
            <a:r>
              <a:rPr lang="fr-FR" dirty="0">
                <a:latin typeface="Consolas"/>
                <a:cs typeface="Consolas"/>
              </a:rPr>
              <a:t>val recv    </a:t>
            </a:r>
            <a:r>
              <a:rPr lang="fr-FR" dirty="0" smtClean="0">
                <a:latin typeface="Consolas"/>
                <a:cs typeface="Consolas"/>
              </a:rPr>
              <a:t>   : </a:t>
            </a:r>
            <a:r>
              <a:rPr lang="fr-FR" dirty="0">
                <a:latin typeface="Consolas"/>
                <a:cs typeface="Consolas"/>
              </a:rPr>
              <a:t>‘a chan -&gt; ‘a</a:t>
            </a:r>
          </a:p>
          <a:p>
            <a:pPr>
              <a:lnSpc>
                <a:spcPct val="130000"/>
              </a:lnSpc>
            </a:pPr>
            <a:endParaRPr lang="fr-FR" dirty="0" smtClean="0">
              <a:latin typeface="Consolas"/>
              <a:cs typeface="Consolas"/>
            </a:endParaRPr>
          </a:p>
          <a:p>
            <a:pPr>
              <a:lnSpc>
                <a:spcPct val="130000"/>
              </a:lnSpc>
            </a:pPr>
            <a:r>
              <a:rPr lang="fr-FR" dirty="0" smtClean="0">
                <a:latin typeface="Consolas"/>
                <a:cs typeface="Consolas"/>
              </a:rPr>
              <a:t>val </a:t>
            </a:r>
            <a:r>
              <a:rPr lang="fr-FR" dirty="0">
                <a:latin typeface="Consolas"/>
                <a:cs typeface="Consolas"/>
              </a:rPr>
              <a:t>sendEvt </a:t>
            </a:r>
            <a:r>
              <a:rPr lang="fr-FR" dirty="0" smtClean="0">
                <a:latin typeface="Consolas"/>
                <a:cs typeface="Consolas"/>
              </a:rPr>
              <a:t>   : </a:t>
            </a:r>
            <a:r>
              <a:rPr lang="fr-FR" dirty="0">
                <a:latin typeface="Consolas"/>
                <a:cs typeface="Consolas"/>
              </a:rPr>
              <a:t>‘a chan * ‘a -&gt; unit event</a:t>
            </a:r>
          </a:p>
          <a:p>
            <a:pPr>
              <a:lnSpc>
                <a:spcPct val="130000"/>
              </a:lnSpc>
            </a:pPr>
            <a:r>
              <a:rPr lang="fr-FR" dirty="0">
                <a:latin typeface="Consolas"/>
                <a:cs typeface="Consolas"/>
              </a:rPr>
              <a:t>val recvEvt </a:t>
            </a:r>
            <a:r>
              <a:rPr lang="fr-FR" dirty="0" smtClean="0">
                <a:latin typeface="Consolas"/>
                <a:cs typeface="Consolas"/>
              </a:rPr>
              <a:t>   : </a:t>
            </a:r>
            <a:r>
              <a:rPr lang="fr-FR" dirty="0">
                <a:latin typeface="Consolas"/>
                <a:cs typeface="Consolas"/>
              </a:rPr>
              <a:t>‘a chan -&gt; ‘a event</a:t>
            </a:r>
          </a:p>
          <a:p>
            <a:pPr>
              <a:lnSpc>
                <a:spcPct val="130000"/>
              </a:lnSpc>
            </a:pPr>
            <a:r>
              <a:rPr lang="en-US" dirty="0">
                <a:latin typeface="Consolas"/>
                <a:cs typeface="Consolas"/>
              </a:rPr>
              <a:t>val sync    </a:t>
            </a:r>
            <a:r>
              <a:rPr lang="en-US" dirty="0" smtClean="0">
                <a:latin typeface="Consolas"/>
                <a:cs typeface="Consolas"/>
              </a:rPr>
              <a:t>   : </a:t>
            </a:r>
            <a:r>
              <a:rPr lang="en-US" dirty="0">
                <a:latin typeface="Consolas"/>
                <a:cs typeface="Consolas"/>
              </a:rPr>
              <a:t>‘a event -&gt; ‘</a:t>
            </a:r>
            <a:r>
              <a:rPr lang="en-US" dirty="0" smtClean="0">
                <a:latin typeface="Consolas"/>
                <a:cs typeface="Consolas"/>
              </a:rPr>
              <a:t>a</a:t>
            </a:r>
          </a:p>
          <a:p>
            <a:pPr>
              <a:lnSpc>
                <a:spcPct val="130000"/>
              </a:lnSpc>
            </a:pPr>
            <a:r>
              <a:rPr lang="en-US" dirty="0">
                <a:latin typeface="Consolas"/>
                <a:cs typeface="Consolas"/>
              </a:rPr>
              <a:t>val never   </a:t>
            </a:r>
            <a:r>
              <a:rPr lang="en-US" dirty="0" smtClean="0">
                <a:latin typeface="Consolas"/>
                <a:cs typeface="Consolas"/>
              </a:rPr>
              <a:t>   : </a:t>
            </a:r>
            <a:r>
              <a:rPr lang="en-US" dirty="0">
                <a:latin typeface="Consolas"/>
                <a:cs typeface="Consolas"/>
              </a:rPr>
              <a:t>‘a event</a:t>
            </a:r>
          </a:p>
          <a:p>
            <a:pPr>
              <a:lnSpc>
                <a:spcPct val="130000"/>
              </a:lnSpc>
            </a:pPr>
            <a:r>
              <a:rPr lang="en-US" dirty="0">
                <a:latin typeface="Consolas"/>
                <a:cs typeface="Consolas"/>
              </a:rPr>
              <a:t>val alwaysEvt </a:t>
            </a:r>
            <a:r>
              <a:rPr lang="en-US" dirty="0" smtClean="0">
                <a:latin typeface="Consolas"/>
                <a:cs typeface="Consolas"/>
              </a:rPr>
              <a:t> : </a:t>
            </a:r>
            <a:r>
              <a:rPr lang="en-US" dirty="0">
                <a:latin typeface="Consolas"/>
                <a:cs typeface="Consolas"/>
              </a:rPr>
              <a:t>‘a -&gt; ‘a event</a:t>
            </a:r>
          </a:p>
          <a:p>
            <a:pPr>
              <a:lnSpc>
                <a:spcPct val="130000"/>
              </a:lnSpc>
            </a:pPr>
            <a:r>
              <a:rPr lang="pl-PL" dirty="0">
                <a:latin typeface="Consolas"/>
                <a:cs typeface="Consolas"/>
              </a:rPr>
              <a:t>val wrap  </a:t>
            </a:r>
            <a:r>
              <a:rPr lang="pl-PL" dirty="0" smtClean="0">
                <a:latin typeface="Consolas"/>
                <a:cs typeface="Consolas"/>
              </a:rPr>
              <a:t>     : </a:t>
            </a:r>
            <a:r>
              <a:rPr lang="pl-PL" dirty="0">
                <a:latin typeface="Consolas"/>
                <a:cs typeface="Consolas"/>
              </a:rPr>
              <a:t>‘a event -&gt; (‘a -&gt; ‘b) -&gt; </a:t>
            </a:r>
            <a:r>
              <a:rPr lang="en-US" dirty="0" smtClean="0">
                <a:latin typeface="Consolas"/>
                <a:cs typeface="Consolas"/>
              </a:rPr>
              <a:t>‘</a:t>
            </a:r>
            <a:r>
              <a:rPr lang="en-US" dirty="0">
                <a:latin typeface="Consolas"/>
                <a:cs typeface="Consolas"/>
              </a:rPr>
              <a:t>b event</a:t>
            </a:r>
          </a:p>
          <a:p>
            <a:pPr>
              <a:lnSpc>
                <a:spcPct val="130000"/>
              </a:lnSpc>
            </a:pPr>
            <a:r>
              <a:rPr lang="en-US" dirty="0">
                <a:latin typeface="Consolas"/>
                <a:cs typeface="Consolas"/>
              </a:rPr>
              <a:t>val guard </a:t>
            </a:r>
            <a:r>
              <a:rPr lang="en-US" dirty="0" smtClean="0">
                <a:latin typeface="Consolas"/>
                <a:cs typeface="Consolas"/>
              </a:rPr>
              <a:t>     : </a:t>
            </a:r>
            <a:r>
              <a:rPr lang="en-US" dirty="0">
                <a:latin typeface="Consolas"/>
                <a:cs typeface="Consolas"/>
              </a:rPr>
              <a:t>(unit -&gt; ‘a event) -&gt; ‘a event</a:t>
            </a:r>
          </a:p>
          <a:p>
            <a:pPr>
              <a:lnSpc>
                <a:spcPct val="130000"/>
              </a:lnSpc>
            </a:pPr>
            <a:r>
              <a:rPr lang="en-US" dirty="0">
                <a:latin typeface="Consolas"/>
                <a:cs typeface="Consolas"/>
              </a:rPr>
              <a:t>val choose </a:t>
            </a:r>
            <a:r>
              <a:rPr lang="en-US" dirty="0" smtClean="0">
                <a:latin typeface="Consolas"/>
                <a:cs typeface="Consolas"/>
              </a:rPr>
              <a:t>    : </a:t>
            </a:r>
            <a:r>
              <a:rPr lang="en-US" dirty="0">
                <a:latin typeface="Consolas"/>
                <a:cs typeface="Consolas"/>
              </a:rPr>
              <a:t>‘a event list -&gt; ‘a event</a:t>
            </a:r>
          </a:p>
          <a:p>
            <a:pPr>
              <a:lnSpc>
                <a:spcPct val="130000"/>
              </a:lnSpc>
            </a:pPr>
            <a:r>
              <a:rPr lang="en-US" dirty="0">
                <a:latin typeface="Consolas"/>
                <a:cs typeface="Consolas"/>
              </a:rPr>
              <a:t>...</a:t>
            </a:r>
          </a:p>
        </p:txBody>
      </p:sp>
      <p:sp>
        <p:nvSpPr>
          <p:cNvPr id="7" name="Oval Callout 6"/>
          <p:cNvSpPr/>
          <p:nvPr/>
        </p:nvSpPr>
        <p:spPr>
          <a:xfrm>
            <a:off x="6553200" y="1473200"/>
            <a:ext cx="2184400" cy="660400"/>
          </a:xfrm>
          <a:prstGeom prst="wedgeEllipseCallout">
            <a:avLst>
              <a:gd name="adj1" fmla="val -60265"/>
              <a:gd name="adj2" fmla="val -631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Thread creation</a:t>
            </a:r>
            <a:endParaRPr lang="en-US" dirty="0"/>
          </a:p>
        </p:txBody>
      </p:sp>
      <p:sp>
        <p:nvSpPr>
          <p:cNvPr id="8" name="Oval Callout 7"/>
          <p:cNvSpPr/>
          <p:nvPr/>
        </p:nvSpPr>
        <p:spPr>
          <a:xfrm>
            <a:off x="5774267" y="2302932"/>
            <a:ext cx="2438400" cy="846667"/>
          </a:xfrm>
          <a:prstGeom prst="wedgeEllipseCallout">
            <a:avLst>
              <a:gd name="adj1" fmla="val -69567"/>
              <a:gd name="adj2" fmla="val -580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Synchronous message passing</a:t>
            </a:r>
            <a:endParaRPr lang="en-US" dirty="0"/>
          </a:p>
        </p:txBody>
      </p:sp>
      <p:sp>
        <p:nvSpPr>
          <p:cNvPr id="9" name="Oval Callout 8"/>
          <p:cNvSpPr/>
          <p:nvPr/>
        </p:nvSpPr>
        <p:spPr>
          <a:xfrm>
            <a:off x="6299200" y="3809998"/>
            <a:ext cx="2590800" cy="846667"/>
          </a:xfrm>
          <a:prstGeom prst="wedgeEllipseCallout">
            <a:avLst>
              <a:gd name="adj1" fmla="val -70956"/>
              <a:gd name="adj2" fmla="val -740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First-class events</a:t>
            </a:r>
            <a:endParaRPr lang="en-US" dirty="0"/>
          </a:p>
        </p:txBody>
      </p:sp>
    </p:spTree>
    <p:extLst>
      <p:ext uri="{BB962C8B-B14F-4D97-AF65-F5344CB8AC3E}">
        <p14:creationId xmlns:p14="http://schemas.microsoft.com/office/powerpoint/2010/main" val="1399312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77002" y="186265"/>
            <a:ext cx="6660444" cy="2068585"/>
          </a:xfrm>
          <a:prstGeom prst="rect">
            <a:avLst/>
          </a:prstGeom>
        </p:spPr>
      </p:pic>
      <p:grpSp>
        <p:nvGrpSpPr>
          <p:cNvPr id="17" name="Group 16"/>
          <p:cNvGrpSpPr/>
          <p:nvPr/>
        </p:nvGrpSpPr>
        <p:grpSpPr>
          <a:xfrm>
            <a:off x="1793413" y="2492586"/>
            <a:ext cx="1713367" cy="2717421"/>
            <a:chOff x="1793413" y="3092214"/>
            <a:chExt cx="1713367" cy="2717421"/>
          </a:xfrm>
        </p:grpSpPr>
        <p:sp>
          <p:nvSpPr>
            <p:cNvPr id="3" name="TextBox 2"/>
            <p:cNvSpPr txBox="1"/>
            <p:nvPr/>
          </p:nvSpPr>
          <p:spPr>
            <a:xfrm>
              <a:off x="2418790" y="3092214"/>
              <a:ext cx="462612" cy="369332"/>
            </a:xfrm>
            <a:prstGeom prst="rect">
              <a:avLst/>
            </a:prstGeom>
            <a:noFill/>
          </p:spPr>
          <p:txBody>
            <a:bodyPr wrap="none" rtlCol="0">
              <a:spAutoFit/>
            </a:bodyPr>
            <a:lstStyle/>
            <a:p>
              <a:r>
                <a:rPr lang="en-US" u="sng" dirty="0" smtClean="0">
                  <a:latin typeface="Menlo Regular"/>
                  <a:cs typeface="Menlo Regular"/>
                </a:rPr>
                <a:t>T1</a:t>
              </a:r>
              <a:endParaRPr lang="en-US" u="sng" dirty="0">
                <a:latin typeface="Menlo Regular"/>
                <a:cs typeface="Menlo Regular"/>
              </a:endParaRPr>
            </a:p>
          </p:txBody>
        </p:sp>
        <p:sp>
          <p:nvSpPr>
            <p:cNvPr id="6" name="TextBox 5"/>
            <p:cNvSpPr txBox="1"/>
            <p:nvPr/>
          </p:nvSpPr>
          <p:spPr>
            <a:xfrm>
              <a:off x="1793413" y="3874910"/>
              <a:ext cx="1713367" cy="369332"/>
            </a:xfrm>
            <a:prstGeom prst="rect">
              <a:avLst/>
            </a:prstGeom>
            <a:noFill/>
          </p:spPr>
          <p:txBody>
            <a:bodyPr wrap="none" rtlCol="0">
              <a:spAutoFit/>
            </a:bodyPr>
            <a:lstStyle/>
            <a:p>
              <a:r>
                <a:rPr lang="en-US" dirty="0" smtClean="0">
                  <a:latin typeface="Menlo Regular"/>
                  <a:cs typeface="Menlo Regular"/>
                </a:rPr>
                <a:t>send(c1,v1)</a:t>
              </a:r>
              <a:endParaRPr lang="en-US" dirty="0">
                <a:latin typeface="Menlo Regular"/>
                <a:cs typeface="Menlo Regular"/>
              </a:endParaRPr>
            </a:p>
          </p:txBody>
        </p:sp>
        <p:sp>
          <p:nvSpPr>
            <p:cNvPr id="7" name="TextBox 6"/>
            <p:cNvSpPr txBox="1"/>
            <p:nvPr/>
          </p:nvSpPr>
          <p:spPr>
            <a:xfrm>
              <a:off x="2349304" y="4657606"/>
              <a:ext cx="601584" cy="369332"/>
            </a:xfrm>
            <a:prstGeom prst="rect">
              <a:avLst/>
            </a:prstGeom>
            <a:noFill/>
          </p:spPr>
          <p:txBody>
            <a:bodyPr wrap="none" rtlCol="0">
              <a:spAutoFit/>
            </a:bodyPr>
            <a:lstStyle/>
            <a:p>
              <a:r>
                <a:rPr lang="en-US" dirty="0">
                  <a:latin typeface="Menlo Regular"/>
                  <a:cs typeface="Menlo Regular"/>
                </a:rPr>
                <a:t>f</a:t>
              </a:r>
              <a:r>
                <a:rPr lang="en-US" dirty="0" smtClean="0">
                  <a:latin typeface="Menlo Regular"/>
                  <a:cs typeface="Menlo Regular"/>
                </a:rPr>
                <a:t>()</a:t>
              </a:r>
              <a:endParaRPr lang="en-US" dirty="0">
                <a:latin typeface="Menlo Regular"/>
                <a:cs typeface="Menlo Regular"/>
              </a:endParaRPr>
            </a:p>
          </p:txBody>
        </p:sp>
        <p:sp>
          <p:nvSpPr>
            <p:cNvPr id="8" name="TextBox 7"/>
            <p:cNvSpPr txBox="1"/>
            <p:nvPr/>
          </p:nvSpPr>
          <p:spPr>
            <a:xfrm>
              <a:off x="1793413" y="5440303"/>
              <a:ext cx="1713367" cy="369332"/>
            </a:xfrm>
            <a:prstGeom prst="rect">
              <a:avLst/>
            </a:prstGeom>
            <a:noFill/>
          </p:spPr>
          <p:txBody>
            <a:bodyPr wrap="none" rtlCol="0">
              <a:spAutoFit/>
            </a:bodyPr>
            <a:lstStyle/>
            <a:p>
              <a:r>
                <a:rPr lang="en-US" dirty="0">
                  <a:latin typeface="Menlo Regular"/>
                  <a:cs typeface="Menlo Regular"/>
                </a:rPr>
                <a:t>s</a:t>
              </a:r>
              <a:r>
                <a:rPr lang="en-US" dirty="0" smtClean="0">
                  <a:latin typeface="Menlo Regular"/>
                  <a:cs typeface="Menlo Regular"/>
                </a:rPr>
                <a:t>end(c2,v2)</a:t>
              </a:r>
              <a:endParaRPr lang="en-US" dirty="0">
                <a:latin typeface="Menlo Regular"/>
                <a:cs typeface="Menlo Regular"/>
              </a:endParaRPr>
            </a:p>
          </p:txBody>
        </p:sp>
      </p:grpSp>
      <p:grpSp>
        <p:nvGrpSpPr>
          <p:cNvPr id="16" name="Group 15"/>
          <p:cNvGrpSpPr/>
          <p:nvPr/>
        </p:nvGrpSpPr>
        <p:grpSpPr>
          <a:xfrm>
            <a:off x="3959000" y="2492586"/>
            <a:ext cx="1296449" cy="2717421"/>
            <a:chOff x="4059492" y="3092214"/>
            <a:chExt cx="1296449" cy="2717421"/>
          </a:xfrm>
        </p:grpSpPr>
        <p:sp>
          <p:nvSpPr>
            <p:cNvPr id="4" name="TextBox 3"/>
            <p:cNvSpPr txBox="1"/>
            <p:nvPr/>
          </p:nvSpPr>
          <p:spPr>
            <a:xfrm>
              <a:off x="4474319" y="3092214"/>
              <a:ext cx="466794" cy="369332"/>
            </a:xfrm>
            <a:prstGeom prst="rect">
              <a:avLst/>
            </a:prstGeom>
            <a:noFill/>
          </p:spPr>
          <p:txBody>
            <a:bodyPr wrap="none" rtlCol="0">
              <a:spAutoFit/>
            </a:bodyPr>
            <a:lstStyle/>
            <a:p>
              <a:r>
                <a:rPr lang="en-US" u="sng" dirty="0" smtClean="0">
                  <a:latin typeface="Menlo Regular"/>
                  <a:cs typeface="Menlo Regular"/>
                </a:rPr>
                <a:t>T2</a:t>
              </a:r>
              <a:endParaRPr lang="en-US" u="sng" dirty="0">
                <a:latin typeface="Menlo Regular"/>
                <a:cs typeface="Menlo Regular"/>
              </a:endParaRPr>
            </a:p>
          </p:txBody>
        </p:sp>
        <p:sp>
          <p:nvSpPr>
            <p:cNvPr id="9" name="TextBox 8"/>
            <p:cNvSpPr txBox="1"/>
            <p:nvPr/>
          </p:nvSpPr>
          <p:spPr>
            <a:xfrm>
              <a:off x="4059492" y="3874910"/>
              <a:ext cx="1296449" cy="369332"/>
            </a:xfrm>
            <a:prstGeom prst="rect">
              <a:avLst/>
            </a:prstGeom>
            <a:noFill/>
          </p:spPr>
          <p:txBody>
            <a:bodyPr wrap="none" rtlCol="0">
              <a:spAutoFit/>
            </a:bodyPr>
            <a:lstStyle/>
            <a:p>
              <a:r>
                <a:rPr lang="en-US" dirty="0" smtClean="0">
                  <a:latin typeface="Menlo Regular"/>
                  <a:cs typeface="Menlo Regular"/>
                </a:rPr>
                <a:t>recv(c2</a:t>
              </a:r>
              <a:r>
                <a:rPr lang="en-US" dirty="0">
                  <a:latin typeface="Menlo Regular"/>
                  <a:cs typeface="Menlo Regular"/>
                </a:rPr>
                <a:t>)</a:t>
              </a:r>
            </a:p>
          </p:txBody>
        </p:sp>
        <p:sp>
          <p:nvSpPr>
            <p:cNvPr id="10" name="TextBox 9"/>
            <p:cNvSpPr txBox="1"/>
            <p:nvPr/>
          </p:nvSpPr>
          <p:spPr>
            <a:xfrm>
              <a:off x="4406924" y="4657606"/>
              <a:ext cx="601584" cy="369332"/>
            </a:xfrm>
            <a:prstGeom prst="rect">
              <a:avLst/>
            </a:prstGeom>
            <a:noFill/>
          </p:spPr>
          <p:txBody>
            <a:bodyPr wrap="none" rtlCol="0">
              <a:spAutoFit/>
            </a:bodyPr>
            <a:lstStyle/>
            <a:p>
              <a:r>
                <a:rPr lang="en-US" dirty="0" smtClean="0">
                  <a:latin typeface="Menlo Regular"/>
                  <a:cs typeface="Menlo Regular"/>
                </a:rPr>
                <a:t>g()</a:t>
              </a:r>
              <a:endParaRPr lang="en-US" dirty="0">
                <a:latin typeface="Menlo Regular"/>
                <a:cs typeface="Menlo Regular"/>
              </a:endParaRPr>
            </a:p>
          </p:txBody>
        </p:sp>
        <p:sp>
          <p:nvSpPr>
            <p:cNvPr id="11" name="TextBox 10"/>
            <p:cNvSpPr txBox="1"/>
            <p:nvPr/>
          </p:nvSpPr>
          <p:spPr>
            <a:xfrm>
              <a:off x="4059492" y="5440303"/>
              <a:ext cx="1296449" cy="369332"/>
            </a:xfrm>
            <a:prstGeom prst="rect">
              <a:avLst/>
            </a:prstGeom>
            <a:noFill/>
          </p:spPr>
          <p:txBody>
            <a:bodyPr wrap="none" rtlCol="0">
              <a:spAutoFit/>
            </a:bodyPr>
            <a:lstStyle/>
            <a:p>
              <a:r>
                <a:rPr lang="en-US" dirty="0" smtClean="0">
                  <a:latin typeface="Menlo Regular"/>
                  <a:cs typeface="Menlo Regular"/>
                </a:rPr>
                <a:t>recv(c1)</a:t>
              </a:r>
              <a:endParaRPr lang="en-US" dirty="0">
                <a:latin typeface="Menlo Regular"/>
                <a:cs typeface="Menlo Regular"/>
              </a:endParaRPr>
            </a:p>
          </p:txBody>
        </p:sp>
      </p:grpSp>
      <p:grpSp>
        <p:nvGrpSpPr>
          <p:cNvPr id="15" name="Group 14"/>
          <p:cNvGrpSpPr/>
          <p:nvPr/>
        </p:nvGrpSpPr>
        <p:grpSpPr>
          <a:xfrm>
            <a:off x="5707670" y="2503874"/>
            <a:ext cx="1713367" cy="2697666"/>
            <a:chOff x="5707670" y="3103502"/>
            <a:chExt cx="1713367" cy="2697666"/>
          </a:xfrm>
        </p:grpSpPr>
        <p:sp>
          <p:nvSpPr>
            <p:cNvPr id="5" name="TextBox 4"/>
            <p:cNvSpPr txBox="1"/>
            <p:nvPr/>
          </p:nvSpPr>
          <p:spPr>
            <a:xfrm>
              <a:off x="6333047" y="3103502"/>
              <a:ext cx="462612" cy="369332"/>
            </a:xfrm>
            <a:prstGeom prst="rect">
              <a:avLst/>
            </a:prstGeom>
            <a:noFill/>
          </p:spPr>
          <p:txBody>
            <a:bodyPr wrap="none" rtlCol="0">
              <a:spAutoFit/>
            </a:bodyPr>
            <a:lstStyle/>
            <a:p>
              <a:r>
                <a:rPr lang="en-US" u="sng" dirty="0" smtClean="0">
                  <a:latin typeface="Menlo Regular"/>
                  <a:cs typeface="Menlo Regular"/>
                </a:rPr>
                <a:t>T3</a:t>
              </a:r>
              <a:endParaRPr lang="en-US" u="sng" dirty="0">
                <a:latin typeface="Menlo Regular"/>
                <a:cs typeface="Menlo Regular"/>
              </a:endParaRPr>
            </a:p>
          </p:txBody>
        </p:sp>
        <p:sp>
          <p:nvSpPr>
            <p:cNvPr id="12" name="TextBox 11"/>
            <p:cNvSpPr txBox="1"/>
            <p:nvPr/>
          </p:nvSpPr>
          <p:spPr>
            <a:xfrm>
              <a:off x="5707670" y="3866443"/>
              <a:ext cx="1713367" cy="369332"/>
            </a:xfrm>
            <a:prstGeom prst="rect">
              <a:avLst/>
            </a:prstGeom>
            <a:noFill/>
          </p:spPr>
          <p:txBody>
            <a:bodyPr wrap="none" rtlCol="0">
              <a:spAutoFit/>
            </a:bodyPr>
            <a:lstStyle/>
            <a:p>
              <a:r>
                <a:rPr lang="en-US" dirty="0" smtClean="0">
                  <a:latin typeface="Menlo Regular"/>
                  <a:cs typeface="Menlo Regular"/>
                </a:rPr>
                <a:t>send(c2,v3)</a:t>
              </a:r>
              <a:endParaRPr lang="en-US" dirty="0">
                <a:latin typeface="Menlo Regular"/>
                <a:cs typeface="Menlo Regular"/>
              </a:endParaRPr>
            </a:p>
          </p:txBody>
        </p:sp>
        <p:sp>
          <p:nvSpPr>
            <p:cNvPr id="13" name="TextBox 12"/>
            <p:cNvSpPr txBox="1"/>
            <p:nvPr/>
          </p:nvSpPr>
          <p:spPr>
            <a:xfrm>
              <a:off x="6263561" y="4649139"/>
              <a:ext cx="601584" cy="369332"/>
            </a:xfrm>
            <a:prstGeom prst="rect">
              <a:avLst/>
            </a:prstGeom>
            <a:noFill/>
          </p:spPr>
          <p:txBody>
            <a:bodyPr wrap="none" rtlCol="0">
              <a:spAutoFit/>
            </a:bodyPr>
            <a:lstStyle/>
            <a:p>
              <a:r>
                <a:rPr lang="en-US" dirty="0">
                  <a:latin typeface="Menlo Regular"/>
                  <a:cs typeface="Menlo Regular"/>
                </a:rPr>
                <a:t>h</a:t>
              </a:r>
              <a:r>
                <a:rPr lang="en-US" dirty="0" smtClean="0">
                  <a:latin typeface="Menlo Regular"/>
                  <a:cs typeface="Menlo Regular"/>
                </a:rPr>
                <a:t>()</a:t>
              </a:r>
              <a:endParaRPr lang="en-US" dirty="0">
                <a:latin typeface="Menlo Regular"/>
                <a:cs typeface="Menlo Regular"/>
              </a:endParaRPr>
            </a:p>
          </p:txBody>
        </p:sp>
        <p:sp>
          <p:nvSpPr>
            <p:cNvPr id="14" name="TextBox 13"/>
            <p:cNvSpPr txBox="1"/>
            <p:nvPr/>
          </p:nvSpPr>
          <p:spPr>
            <a:xfrm>
              <a:off x="5916129" y="5431836"/>
              <a:ext cx="1296449" cy="369332"/>
            </a:xfrm>
            <a:prstGeom prst="rect">
              <a:avLst/>
            </a:prstGeom>
            <a:noFill/>
          </p:spPr>
          <p:txBody>
            <a:bodyPr wrap="none" rtlCol="0">
              <a:spAutoFit/>
            </a:bodyPr>
            <a:lstStyle/>
            <a:p>
              <a:r>
                <a:rPr lang="en-US" dirty="0" smtClean="0">
                  <a:latin typeface="Menlo Regular"/>
                  <a:cs typeface="Menlo Regular"/>
                </a:rPr>
                <a:t>recv(c2)</a:t>
              </a:r>
              <a:endParaRPr lang="en-US" dirty="0">
                <a:latin typeface="Menlo Regular"/>
                <a:cs typeface="Menlo Regular"/>
              </a:endParaRPr>
            </a:p>
          </p:txBody>
        </p:sp>
      </p:grpSp>
      <p:cxnSp>
        <p:nvCxnSpPr>
          <p:cNvPr id="19" name="Straight Arrow Connector 18"/>
          <p:cNvCxnSpPr>
            <a:stCxn id="6" idx="2"/>
            <a:endCxn id="7" idx="0"/>
          </p:cNvCxnSpPr>
          <p:nvPr/>
        </p:nvCxnSpPr>
        <p:spPr>
          <a:xfrm flipH="1">
            <a:off x="2650096" y="3644614"/>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2650096"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2"/>
            <a:endCxn id="10" idx="0"/>
          </p:cNvCxnSpPr>
          <p:nvPr/>
        </p:nvCxnSpPr>
        <p:spPr>
          <a:xfrm flipH="1">
            <a:off x="4607224" y="3644614"/>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11" idx="0"/>
          </p:cNvCxnSpPr>
          <p:nvPr/>
        </p:nvCxnSpPr>
        <p:spPr>
          <a:xfrm>
            <a:off x="4607224"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2" idx="2"/>
            <a:endCxn id="13" idx="0"/>
          </p:cNvCxnSpPr>
          <p:nvPr/>
        </p:nvCxnSpPr>
        <p:spPr>
          <a:xfrm flipH="1">
            <a:off x="6564353" y="3636147"/>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 idx="2"/>
            <a:endCxn id="14" idx="0"/>
          </p:cNvCxnSpPr>
          <p:nvPr/>
        </p:nvCxnSpPr>
        <p:spPr>
          <a:xfrm>
            <a:off x="6564353" y="4418843"/>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5231075" y="2983371"/>
            <a:ext cx="476595" cy="462466"/>
            <a:chOff x="5231075" y="3519589"/>
            <a:chExt cx="476595" cy="462466"/>
          </a:xfrm>
        </p:grpSpPr>
        <p:cxnSp>
          <p:nvCxnSpPr>
            <p:cNvPr id="37" name="Straight Arrow Connector 36"/>
            <p:cNvCxnSpPr>
              <a:stCxn id="9" idx="3"/>
              <a:endCxn id="12" idx="1"/>
            </p:cNvCxnSpPr>
            <p:nvPr/>
          </p:nvCxnSpPr>
          <p:spPr>
            <a:xfrm flipV="1">
              <a:off x="5255449" y="3973588"/>
              <a:ext cx="452221" cy="8467"/>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5231075" y="3519589"/>
              <a:ext cx="395777" cy="400110"/>
            </a:xfrm>
            <a:prstGeom prst="rect">
              <a:avLst/>
            </a:prstGeom>
            <a:noFill/>
          </p:spPr>
          <p:txBody>
            <a:bodyPr wrap="square" rtlCol="0">
              <a:spAutoFit/>
            </a:bodyPr>
            <a:lstStyle/>
            <a:p>
              <a:r>
                <a:rPr lang="en-US" sz="2000" dirty="0" smtClean="0">
                  <a:latin typeface="Lucida Calligraphy"/>
                  <a:cs typeface="Lucida Calligraphy"/>
                </a:rPr>
                <a:t>A</a:t>
              </a:r>
              <a:endParaRPr lang="en-US" sz="2000" dirty="0">
                <a:latin typeface="Lucida Calligraphy"/>
                <a:cs typeface="Lucida Calligraphy"/>
              </a:endParaRPr>
            </a:p>
          </p:txBody>
        </p:sp>
      </p:grpSp>
      <p:grpSp>
        <p:nvGrpSpPr>
          <p:cNvPr id="69" name="Group 68"/>
          <p:cNvGrpSpPr/>
          <p:nvPr/>
        </p:nvGrpSpPr>
        <p:grpSpPr>
          <a:xfrm>
            <a:off x="3506780" y="3445837"/>
            <a:ext cx="579553" cy="1565393"/>
            <a:chOff x="3506780" y="3982055"/>
            <a:chExt cx="579553" cy="1565393"/>
          </a:xfrm>
        </p:grpSpPr>
        <p:cxnSp>
          <p:nvCxnSpPr>
            <p:cNvPr id="38" name="Straight Arrow Connector 37"/>
            <p:cNvCxnSpPr>
              <a:stCxn id="6" idx="3"/>
              <a:endCxn id="11" idx="1"/>
            </p:cNvCxnSpPr>
            <p:nvPr/>
          </p:nvCxnSpPr>
          <p:spPr>
            <a:xfrm>
              <a:off x="3506780" y="3982055"/>
              <a:ext cx="452220" cy="1565393"/>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690556" y="4529285"/>
              <a:ext cx="395777" cy="400110"/>
            </a:xfrm>
            <a:prstGeom prst="rect">
              <a:avLst/>
            </a:prstGeom>
            <a:noFill/>
          </p:spPr>
          <p:txBody>
            <a:bodyPr wrap="square" rtlCol="0">
              <a:spAutoFit/>
            </a:bodyPr>
            <a:lstStyle/>
            <a:p>
              <a:r>
                <a:rPr lang="en-US" sz="2000" dirty="0" smtClean="0">
                  <a:latin typeface="Lucida Calligraphy"/>
                  <a:cs typeface="Lucida Calligraphy"/>
                </a:rPr>
                <a:t>B</a:t>
              </a:r>
              <a:endParaRPr lang="en-US" sz="2000" dirty="0">
                <a:latin typeface="Lucida Calligraphy"/>
                <a:cs typeface="Lucida Calligraphy"/>
              </a:endParaRPr>
            </a:p>
          </p:txBody>
        </p:sp>
      </p:grpSp>
      <p:grpSp>
        <p:nvGrpSpPr>
          <p:cNvPr id="71" name="Group 70"/>
          <p:cNvGrpSpPr/>
          <p:nvPr/>
        </p:nvGrpSpPr>
        <p:grpSpPr>
          <a:xfrm>
            <a:off x="2650096" y="5187429"/>
            <a:ext cx="3914257" cy="522750"/>
            <a:chOff x="2650096" y="5723647"/>
            <a:chExt cx="3914257" cy="522750"/>
          </a:xfrm>
        </p:grpSpPr>
        <p:cxnSp>
          <p:nvCxnSpPr>
            <p:cNvPr id="62" name="Curved Connector 61"/>
            <p:cNvCxnSpPr>
              <a:stCxn id="8" idx="2"/>
              <a:endCxn id="14" idx="2"/>
            </p:cNvCxnSpPr>
            <p:nvPr/>
          </p:nvCxnSpPr>
          <p:spPr>
            <a:xfrm rot="5400000" flipH="1" flipV="1">
              <a:off x="4602991" y="3770752"/>
              <a:ext cx="8467" cy="3914257"/>
            </a:xfrm>
            <a:prstGeom prst="curvedConnector3">
              <a:avLst>
                <a:gd name="adj1" fmla="val -653308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378547" y="5846287"/>
              <a:ext cx="395777" cy="400110"/>
            </a:xfrm>
            <a:prstGeom prst="rect">
              <a:avLst/>
            </a:prstGeom>
            <a:noFill/>
          </p:spPr>
          <p:txBody>
            <a:bodyPr wrap="square" rtlCol="0">
              <a:spAutoFit/>
            </a:bodyPr>
            <a:lstStyle/>
            <a:p>
              <a:r>
                <a:rPr lang="en-US" sz="2000" dirty="0" smtClean="0">
                  <a:latin typeface="Lucida Calligraphy"/>
                  <a:cs typeface="Lucida Calligraphy"/>
                </a:rPr>
                <a:t>C</a:t>
              </a:r>
              <a:endParaRPr lang="en-US" sz="2000" dirty="0">
                <a:latin typeface="Lucida Calligraphy"/>
                <a:cs typeface="Lucida Calligraphy"/>
              </a:endParaRPr>
            </a:p>
          </p:txBody>
        </p:sp>
      </p:grpSp>
    </p:spTree>
    <p:custDataLst>
      <p:tags r:id="rId1"/>
    </p:custDataLst>
    <p:extLst>
      <p:ext uri="{BB962C8B-B14F-4D97-AF65-F5344CB8AC3E}">
        <p14:creationId xmlns:p14="http://schemas.microsoft.com/office/powerpoint/2010/main" val="3661751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722858" y="2492586"/>
            <a:ext cx="1852340" cy="2717421"/>
            <a:chOff x="1722858" y="3092214"/>
            <a:chExt cx="1852340" cy="2717421"/>
          </a:xfrm>
        </p:grpSpPr>
        <p:sp>
          <p:nvSpPr>
            <p:cNvPr id="3" name="TextBox 2"/>
            <p:cNvSpPr txBox="1"/>
            <p:nvPr/>
          </p:nvSpPr>
          <p:spPr>
            <a:xfrm>
              <a:off x="2418790" y="3092214"/>
              <a:ext cx="462612" cy="369332"/>
            </a:xfrm>
            <a:prstGeom prst="rect">
              <a:avLst/>
            </a:prstGeom>
            <a:noFill/>
          </p:spPr>
          <p:txBody>
            <a:bodyPr wrap="none" rtlCol="0">
              <a:spAutoFit/>
            </a:bodyPr>
            <a:lstStyle/>
            <a:p>
              <a:r>
                <a:rPr lang="en-US" u="sng" dirty="0" smtClean="0">
                  <a:latin typeface="Menlo Regular"/>
                  <a:cs typeface="Menlo Regular"/>
                </a:rPr>
                <a:t>T1</a:t>
              </a:r>
              <a:endParaRPr lang="en-US" u="sng" dirty="0">
                <a:latin typeface="Menlo Regular"/>
                <a:cs typeface="Menlo Regular"/>
              </a:endParaRPr>
            </a:p>
          </p:txBody>
        </p:sp>
        <p:sp>
          <p:nvSpPr>
            <p:cNvPr id="6" name="TextBox 5"/>
            <p:cNvSpPr txBox="1"/>
            <p:nvPr/>
          </p:nvSpPr>
          <p:spPr>
            <a:xfrm>
              <a:off x="1722858" y="3874910"/>
              <a:ext cx="1852340" cy="369332"/>
            </a:xfrm>
            <a:prstGeom prst="rect">
              <a:avLst/>
            </a:prstGeom>
            <a:solidFill>
              <a:srgbClr val="FFFF66"/>
            </a:solidFill>
            <a:ln>
              <a:solidFill>
                <a:schemeClr val="tx1"/>
              </a:solidFill>
            </a:ln>
          </p:spPr>
          <p:txBody>
            <a:bodyPr wrap="none" rtlCol="0">
              <a:spAutoFit/>
            </a:bodyPr>
            <a:lstStyle/>
            <a:p>
              <a:r>
                <a:rPr lang="en-US" dirty="0" smtClean="0">
                  <a:latin typeface="Menlo Regular"/>
                  <a:cs typeface="Menlo Regular"/>
                </a:rPr>
                <a:t>asend(c1,v1)</a:t>
              </a:r>
              <a:endParaRPr lang="en-US" dirty="0">
                <a:latin typeface="Menlo Regular"/>
                <a:cs typeface="Menlo Regular"/>
              </a:endParaRPr>
            </a:p>
          </p:txBody>
        </p:sp>
        <p:sp>
          <p:nvSpPr>
            <p:cNvPr id="7" name="TextBox 6"/>
            <p:cNvSpPr txBox="1"/>
            <p:nvPr/>
          </p:nvSpPr>
          <p:spPr>
            <a:xfrm>
              <a:off x="2349304" y="4657606"/>
              <a:ext cx="601584" cy="369332"/>
            </a:xfrm>
            <a:prstGeom prst="rect">
              <a:avLst/>
            </a:prstGeom>
            <a:noFill/>
          </p:spPr>
          <p:txBody>
            <a:bodyPr wrap="none" rtlCol="0">
              <a:spAutoFit/>
            </a:bodyPr>
            <a:lstStyle/>
            <a:p>
              <a:r>
                <a:rPr lang="en-US" dirty="0">
                  <a:latin typeface="Menlo Regular"/>
                  <a:cs typeface="Menlo Regular"/>
                </a:rPr>
                <a:t>f</a:t>
              </a:r>
              <a:r>
                <a:rPr lang="en-US" dirty="0" smtClean="0">
                  <a:latin typeface="Menlo Regular"/>
                  <a:cs typeface="Menlo Regular"/>
                </a:rPr>
                <a:t>()</a:t>
              </a:r>
              <a:endParaRPr lang="en-US" dirty="0">
                <a:latin typeface="Menlo Regular"/>
                <a:cs typeface="Menlo Regular"/>
              </a:endParaRPr>
            </a:p>
          </p:txBody>
        </p:sp>
        <p:sp>
          <p:nvSpPr>
            <p:cNvPr id="8" name="TextBox 7"/>
            <p:cNvSpPr txBox="1"/>
            <p:nvPr/>
          </p:nvSpPr>
          <p:spPr>
            <a:xfrm>
              <a:off x="1793413" y="5440303"/>
              <a:ext cx="1713367" cy="369332"/>
            </a:xfrm>
            <a:prstGeom prst="rect">
              <a:avLst/>
            </a:prstGeom>
            <a:noFill/>
          </p:spPr>
          <p:txBody>
            <a:bodyPr wrap="none" rtlCol="0">
              <a:spAutoFit/>
            </a:bodyPr>
            <a:lstStyle/>
            <a:p>
              <a:r>
                <a:rPr lang="en-US" dirty="0">
                  <a:latin typeface="Menlo Regular"/>
                  <a:cs typeface="Menlo Regular"/>
                </a:rPr>
                <a:t>s</a:t>
              </a:r>
              <a:r>
                <a:rPr lang="en-US" dirty="0" smtClean="0">
                  <a:latin typeface="Menlo Regular"/>
                  <a:cs typeface="Menlo Regular"/>
                </a:rPr>
                <a:t>end(c2,v2)</a:t>
              </a:r>
              <a:endParaRPr lang="en-US" dirty="0">
                <a:latin typeface="Menlo Regular"/>
                <a:cs typeface="Menlo Regular"/>
              </a:endParaRPr>
            </a:p>
          </p:txBody>
        </p:sp>
      </p:grpSp>
      <p:grpSp>
        <p:nvGrpSpPr>
          <p:cNvPr id="16" name="Group 15"/>
          <p:cNvGrpSpPr/>
          <p:nvPr/>
        </p:nvGrpSpPr>
        <p:grpSpPr>
          <a:xfrm>
            <a:off x="3959000" y="2492586"/>
            <a:ext cx="1296449" cy="2717421"/>
            <a:chOff x="4059492" y="3092214"/>
            <a:chExt cx="1296449" cy="2717421"/>
          </a:xfrm>
        </p:grpSpPr>
        <p:sp>
          <p:nvSpPr>
            <p:cNvPr id="4" name="TextBox 3"/>
            <p:cNvSpPr txBox="1"/>
            <p:nvPr/>
          </p:nvSpPr>
          <p:spPr>
            <a:xfrm>
              <a:off x="4474319" y="3092214"/>
              <a:ext cx="466794" cy="369332"/>
            </a:xfrm>
            <a:prstGeom prst="rect">
              <a:avLst/>
            </a:prstGeom>
            <a:noFill/>
          </p:spPr>
          <p:txBody>
            <a:bodyPr wrap="none" rtlCol="0">
              <a:spAutoFit/>
            </a:bodyPr>
            <a:lstStyle/>
            <a:p>
              <a:r>
                <a:rPr lang="en-US" u="sng" dirty="0" smtClean="0">
                  <a:latin typeface="Menlo Regular"/>
                  <a:cs typeface="Menlo Regular"/>
                </a:rPr>
                <a:t>T2</a:t>
              </a:r>
              <a:endParaRPr lang="en-US" u="sng" dirty="0">
                <a:latin typeface="Menlo Regular"/>
                <a:cs typeface="Menlo Regular"/>
              </a:endParaRPr>
            </a:p>
          </p:txBody>
        </p:sp>
        <p:sp>
          <p:nvSpPr>
            <p:cNvPr id="9" name="TextBox 8"/>
            <p:cNvSpPr txBox="1"/>
            <p:nvPr/>
          </p:nvSpPr>
          <p:spPr>
            <a:xfrm>
              <a:off x="4059492" y="3874910"/>
              <a:ext cx="1296449" cy="369332"/>
            </a:xfrm>
            <a:prstGeom prst="rect">
              <a:avLst/>
            </a:prstGeom>
            <a:noFill/>
          </p:spPr>
          <p:txBody>
            <a:bodyPr wrap="none" rtlCol="0">
              <a:spAutoFit/>
            </a:bodyPr>
            <a:lstStyle/>
            <a:p>
              <a:r>
                <a:rPr lang="en-US" dirty="0" smtClean="0">
                  <a:latin typeface="Menlo Regular"/>
                  <a:cs typeface="Menlo Regular"/>
                </a:rPr>
                <a:t>recv(c2</a:t>
              </a:r>
              <a:r>
                <a:rPr lang="en-US" dirty="0">
                  <a:latin typeface="Menlo Regular"/>
                  <a:cs typeface="Menlo Regular"/>
                </a:rPr>
                <a:t>)</a:t>
              </a:r>
            </a:p>
          </p:txBody>
        </p:sp>
        <p:sp>
          <p:nvSpPr>
            <p:cNvPr id="10" name="TextBox 9"/>
            <p:cNvSpPr txBox="1"/>
            <p:nvPr/>
          </p:nvSpPr>
          <p:spPr>
            <a:xfrm>
              <a:off x="4406924" y="4657606"/>
              <a:ext cx="601584" cy="369332"/>
            </a:xfrm>
            <a:prstGeom prst="rect">
              <a:avLst/>
            </a:prstGeom>
            <a:noFill/>
          </p:spPr>
          <p:txBody>
            <a:bodyPr wrap="none" rtlCol="0">
              <a:spAutoFit/>
            </a:bodyPr>
            <a:lstStyle/>
            <a:p>
              <a:r>
                <a:rPr lang="en-US" dirty="0" smtClean="0">
                  <a:latin typeface="Menlo Regular"/>
                  <a:cs typeface="Menlo Regular"/>
                </a:rPr>
                <a:t>g()</a:t>
              </a:r>
              <a:endParaRPr lang="en-US" dirty="0">
                <a:latin typeface="Menlo Regular"/>
                <a:cs typeface="Menlo Regular"/>
              </a:endParaRPr>
            </a:p>
          </p:txBody>
        </p:sp>
        <p:sp>
          <p:nvSpPr>
            <p:cNvPr id="11" name="TextBox 10"/>
            <p:cNvSpPr txBox="1"/>
            <p:nvPr/>
          </p:nvSpPr>
          <p:spPr>
            <a:xfrm>
              <a:off x="4059492" y="5440303"/>
              <a:ext cx="1296449" cy="369332"/>
            </a:xfrm>
            <a:prstGeom prst="rect">
              <a:avLst/>
            </a:prstGeom>
            <a:noFill/>
          </p:spPr>
          <p:txBody>
            <a:bodyPr wrap="none" rtlCol="0">
              <a:spAutoFit/>
            </a:bodyPr>
            <a:lstStyle/>
            <a:p>
              <a:r>
                <a:rPr lang="en-US" dirty="0" smtClean="0">
                  <a:latin typeface="Menlo Regular"/>
                  <a:cs typeface="Menlo Regular"/>
                </a:rPr>
                <a:t>recv(c1)</a:t>
              </a:r>
              <a:endParaRPr lang="en-US" dirty="0">
                <a:latin typeface="Menlo Regular"/>
                <a:cs typeface="Menlo Regular"/>
              </a:endParaRPr>
            </a:p>
          </p:txBody>
        </p:sp>
      </p:grpSp>
      <p:grpSp>
        <p:nvGrpSpPr>
          <p:cNvPr id="15" name="Group 14"/>
          <p:cNvGrpSpPr/>
          <p:nvPr/>
        </p:nvGrpSpPr>
        <p:grpSpPr>
          <a:xfrm>
            <a:off x="5707670" y="2503874"/>
            <a:ext cx="1713367" cy="2697666"/>
            <a:chOff x="5707670" y="3103502"/>
            <a:chExt cx="1713367" cy="2697666"/>
          </a:xfrm>
        </p:grpSpPr>
        <p:sp>
          <p:nvSpPr>
            <p:cNvPr id="5" name="TextBox 4"/>
            <p:cNvSpPr txBox="1"/>
            <p:nvPr/>
          </p:nvSpPr>
          <p:spPr>
            <a:xfrm>
              <a:off x="6333047" y="3103502"/>
              <a:ext cx="462612" cy="369332"/>
            </a:xfrm>
            <a:prstGeom prst="rect">
              <a:avLst/>
            </a:prstGeom>
            <a:noFill/>
          </p:spPr>
          <p:txBody>
            <a:bodyPr wrap="none" rtlCol="0">
              <a:spAutoFit/>
            </a:bodyPr>
            <a:lstStyle/>
            <a:p>
              <a:r>
                <a:rPr lang="en-US" u="sng" dirty="0" smtClean="0">
                  <a:latin typeface="Menlo Regular"/>
                  <a:cs typeface="Menlo Regular"/>
                </a:rPr>
                <a:t>T3</a:t>
              </a:r>
              <a:endParaRPr lang="en-US" u="sng" dirty="0">
                <a:latin typeface="Menlo Regular"/>
                <a:cs typeface="Menlo Regular"/>
              </a:endParaRPr>
            </a:p>
          </p:txBody>
        </p:sp>
        <p:sp>
          <p:nvSpPr>
            <p:cNvPr id="12" name="TextBox 11"/>
            <p:cNvSpPr txBox="1"/>
            <p:nvPr/>
          </p:nvSpPr>
          <p:spPr>
            <a:xfrm>
              <a:off x="5707670" y="3866443"/>
              <a:ext cx="1713367" cy="369332"/>
            </a:xfrm>
            <a:prstGeom prst="rect">
              <a:avLst/>
            </a:prstGeom>
            <a:noFill/>
          </p:spPr>
          <p:txBody>
            <a:bodyPr wrap="none" rtlCol="0">
              <a:spAutoFit/>
            </a:bodyPr>
            <a:lstStyle/>
            <a:p>
              <a:r>
                <a:rPr lang="en-US" dirty="0" smtClean="0">
                  <a:latin typeface="Menlo Regular"/>
                  <a:cs typeface="Menlo Regular"/>
                </a:rPr>
                <a:t>send(c2,v3)</a:t>
              </a:r>
              <a:endParaRPr lang="en-US" dirty="0">
                <a:latin typeface="Menlo Regular"/>
                <a:cs typeface="Menlo Regular"/>
              </a:endParaRPr>
            </a:p>
          </p:txBody>
        </p:sp>
        <p:sp>
          <p:nvSpPr>
            <p:cNvPr id="13" name="TextBox 12"/>
            <p:cNvSpPr txBox="1"/>
            <p:nvPr/>
          </p:nvSpPr>
          <p:spPr>
            <a:xfrm>
              <a:off x="6263561" y="4649139"/>
              <a:ext cx="601584" cy="369332"/>
            </a:xfrm>
            <a:prstGeom prst="rect">
              <a:avLst/>
            </a:prstGeom>
            <a:noFill/>
          </p:spPr>
          <p:txBody>
            <a:bodyPr wrap="none" rtlCol="0">
              <a:spAutoFit/>
            </a:bodyPr>
            <a:lstStyle/>
            <a:p>
              <a:r>
                <a:rPr lang="en-US" dirty="0">
                  <a:latin typeface="Menlo Regular"/>
                  <a:cs typeface="Menlo Regular"/>
                </a:rPr>
                <a:t>h</a:t>
              </a:r>
              <a:r>
                <a:rPr lang="en-US" dirty="0" smtClean="0">
                  <a:latin typeface="Menlo Regular"/>
                  <a:cs typeface="Menlo Regular"/>
                </a:rPr>
                <a:t>()</a:t>
              </a:r>
              <a:endParaRPr lang="en-US" dirty="0">
                <a:latin typeface="Menlo Regular"/>
                <a:cs typeface="Menlo Regular"/>
              </a:endParaRPr>
            </a:p>
          </p:txBody>
        </p:sp>
        <p:sp>
          <p:nvSpPr>
            <p:cNvPr id="14" name="TextBox 13"/>
            <p:cNvSpPr txBox="1"/>
            <p:nvPr/>
          </p:nvSpPr>
          <p:spPr>
            <a:xfrm>
              <a:off x="5916129" y="5431836"/>
              <a:ext cx="1296449" cy="369332"/>
            </a:xfrm>
            <a:prstGeom prst="rect">
              <a:avLst/>
            </a:prstGeom>
            <a:noFill/>
          </p:spPr>
          <p:txBody>
            <a:bodyPr wrap="none" rtlCol="0">
              <a:spAutoFit/>
            </a:bodyPr>
            <a:lstStyle/>
            <a:p>
              <a:r>
                <a:rPr lang="en-US" dirty="0" smtClean="0">
                  <a:latin typeface="Menlo Regular"/>
                  <a:cs typeface="Menlo Regular"/>
                </a:rPr>
                <a:t>recv(c2)</a:t>
              </a:r>
              <a:endParaRPr lang="en-US" dirty="0">
                <a:latin typeface="Menlo Regular"/>
                <a:cs typeface="Menlo Regular"/>
              </a:endParaRPr>
            </a:p>
          </p:txBody>
        </p:sp>
      </p:grpSp>
      <p:cxnSp>
        <p:nvCxnSpPr>
          <p:cNvPr id="19" name="Straight Arrow Connector 18"/>
          <p:cNvCxnSpPr>
            <a:stCxn id="6" idx="2"/>
            <a:endCxn id="7" idx="0"/>
          </p:cNvCxnSpPr>
          <p:nvPr/>
        </p:nvCxnSpPr>
        <p:spPr>
          <a:xfrm>
            <a:off x="2649028" y="3644614"/>
            <a:ext cx="1068"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2650096"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2"/>
            <a:endCxn id="10" idx="0"/>
          </p:cNvCxnSpPr>
          <p:nvPr/>
        </p:nvCxnSpPr>
        <p:spPr>
          <a:xfrm flipH="1">
            <a:off x="4607224" y="3644614"/>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11" idx="0"/>
          </p:cNvCxnSpPr>
          <p:nvPr/>
        </p:nvCxnSpPr>
        <p:spPr>
          <a:xfrm>
            <a:off x="4607224"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2" idx="2"/>
            <a:endCxn id="13" idx="0"/>
          </p:cNvCxnSpPr>
          <p:nvPr/>
        </p:nvCxnSpPr>
        <p:spPr>
          <a:xfrm flipH="1">
            <a:off x="6564353" y="3636147"/>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 idx="2"/>
            <a:endCxn id="14" idx="0"/>
          </p:cNvCxnSpPr>
          <p:nvPr/>
        </p:nvCxnSpPr>
        <p:spPr>
          <a:xfrm>
            <a:off x="6564353" y="4418843"/>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5255449" y="2983371"/>
            <a:ext cx="452221" cy="462466"/>
            <a:chOff x="5255449" y="3519589"/>
            <a:chExt cx="452221" cy="462466"/>
          </a:xfrm>
        </p:grpSpPr>
        <p:cxnSp>
          <p:nvCxnSpPr>
            <p:cNvPr id="37" name="Straight Arrow Connector 36"/>
            <p:cNvCxnSpPr>
              <a:stCxn id="9" idx="3"/>
              <a:endCxn id="12" idx="1"/>
            </p:cNvCxnSpPr>
            <p:nvPr/>
          </p:nvCxnSpPr>
          <p:spPr>
            <a:xfrm flipV="1">
              <a:off x="5255449" y="3973588"/>
              <a:ext cx="452221" cy="8467"/>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5287519" y="3519589"/>
              <a:ext cx="395777" cy="400110"/>
            </a:xfrm>
            <a:prstGeom prst="rect">
              <a:avLst/>
            </a:prstGeom>
            <a:noFill/>
          </p:spPr>
          <p:txBody>
            <a:bodyPr wrap="square" rtlCol="0">
              <a:spAutoFit/>
            </a:bodyPr>
            <a:lstStyle/>
            <a:p>
              <a:r>
                <a:rPr lang="en-US" sz="2000" dirty="0" smtClean="0">
                  <a:latin typeface="Lucida Calligraphy"/>
                  <a:cs typeface="Lucida Calligraphy"/>
                </a:rPr>
                <a:t>C</a:t>
              </a:r>
              <a:endParaRPr lang="en-US" sz="2000" dirty="0">
                <a:latin typeface="Lucida Calligraphy"/>
                <a:cs typeface="Lucida Calligraphy"/>
              </a:endParaRPr>
            </a:p>
          </p:txBody>
        </p:sp>
      </p:grpSp>
      <p:grpSp>
        <p:nvGrpSpPr>
          <p:cNvPr id="69" name="Group 68"/>
          <p:cNvGrpSpPr/>
          <p:nvPr/>
        </p:nvGrpSpPr>
        <p:grpSpPr>
          <a:xfrm>
            <a:off x="3589309" y="3459948"/>
            <a:ext cx="592655" cy="1565393"/>
            <a:chOff x="3575198" y="3996166"/>
            <a:chExt cx="592655" cy="1565393"/>
          </a:xfrm>
        </p:grpSpPr>
        <p:cxnSp>
          <p:nvCxnSpPr>
            <p:cNvPr id="38" name="Straight Arrow Connector 37"/>
            <p:cNvCxnSpPr>
              <a:stCxn id="6" idx="3"/>
              <a:endCxn id="11" idx="1"/>
            </p:cNvCxnSpPr>
            <p:nvPr/>
          </p:nvCxnSpPr>
          <p:spPr>
            <a:xfrm>
              <a:off x="3575198" y="3996166"/>
              <a:ext cx="383802" cy="1565393"/>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772076" y="4743452"/>
              <a:ext cx="395777" cy="400110"/>
            </a:xfrm>
            <a:prstGeom prst="rect">
              <a:avLst/>
            </a:prstGeom>
            <a:noFill/>
          </p:spPr>
          <p:txBody>
            <a:bodyPr wrap="square" rtlCol="0">
              <a:spAutoFit/>
            </a:bodyPr>
            <a:lstStyle/>
            <a:p>
              <a:r>
                <a:rPr lang="en-US" sz="2000" dirty="0" smtClean="0">
                  <a:latin typeface="Lucida Calligraphy"/>
                  <a:cs typeface="Lucida Calligraphy"/>
                </a:rPr>
                <a:t>B</a:t>
              </a:r>
              <a:endParaRPr lang="en-US" sz="2000" dirty="0">
                <a:latin typeface="Lucida Calligraphy"/>
                <a:cs typeface="Lucida Calligraphy"/>
              </a:endParaRPr>
            </a:p>
          </p:txBody>
        </p:sp>
      </p:grpSp>
      <p:grpSp>
        <p:nvGrpSpPr>
          <p:cNvPr id="33" name="Group 32"/>
          <p:cNvGrpSpPr/>
          <p:nvPr/>
        </p:nvGrpSpPr>
        <p:grpSpPr>
          <a:xfrm>
            <a:off x="3267201" y="3459948"/>
            <a:ext cx="691799" cy="1565393"/>
            <a:chOff x="3100690" y="3843766"/>
            <a:chExt cx="691799" cy="1565393"/>
          </a:xfrm>
        </p:grpSpPr>
        <p:cxnSp>
          <p:nvCxnSpPr>
            <p:cNvPr id="34" name="Straight Arrow Connector 33"/>
            <p:cNvCxnSpPr>
              <a:stCxn id="9" idx="1"/>
            </p:cNvCxnSpPr>
            <p:nvPr/>
          </p:nvCxnSpPr>
          <p:spPr>
            <a:xfrm flipH="1">
              <a:off x="3340270" y="3843766"/>
              <a:ext cx="452219" cy="1565393"/>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100690" y="4602606"/>
              <a:ext cx="395777" cy="400110"/>
            </a:xfrm>
            <a:prstGeom prst="rect">
              <a:avLst/>
            </a:prstGeom>
            <a:noFill/>
          </p:spPr>
          <p:txBody>
            <a:bodyPr wrap="square" rtlCol="0">
              <a:spAutoFit/>
            </a:bodyPr>
            <a:lstStyle/>
            <a:p>
              <a:r>
                <a:rPr lang="en-US" sz="2000" dirty="0">
                  <a:latin typeface="Lucida Calligraphy"/>
                  <a:cs typeface="Lucida Calligraphy"/>
                </a:rPr>
                <a:t>A</a:t>
              </a:r>
            </a:p>
          </p:txBody>
        </p:sp>
      </p:grpSp>
      <p:sp>
        <p:nvSpPr>
          <p:cNvPr id="24" name="Rectangle 23"/>
          <p:cNvSpPr/>
          <p:nvPr/>
        </p:nvSpPr>
        <p:spPr>
          <a:xfrm>
            <a:off x="5292172" y="3241148"/>
            <a:ext cx="415498" cy="369332"/>
          </a:xfrm>
          <a:prstGeom prst="rect">
            <a:avLst/>
          </a:prstGeom>
          <a:ln>
            <a:noFill/>
          </a:ln>
        </p:spPr>
        <p:txBody>
          <a:bodyPr wrap="none">
            <a:spAutoFit/>
          </a:bodyPr>
          <a:lstStyle/>
          <a:p>
            <a:r>
              <a:rPr lang="en-US" dirty="0"/>
              <a:t>✘</a:t>
            </a:r>
          </a:p>
        </p:txBody>
      </p:sp>
      <p:sp>
        <p:nvSpPr>
          <p:cNvPr id="43" name="Title 3"/>
          <p:cNvSpPr txBox="1">
            <a:spLocks/>
          </p:cNvSpPr>
          <p:nvPr/>
        </p:nvSpPr>
        <p:spPr>
          <a:xfrm>
            <a:off x="489717" y="5559777"/>
            <a:ext cx="7768220" cy="917223"/>
          </a:xfrm>
          <a:prstGeom prst="rect">
            <a:avLst/>
          </a:prstGeom>
          <a:ln>
            <a:solidFill>
              <a:schemeClr val="tx1"/>
            </a:solidFill>
          </a:ln>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latin typeface="Minion Pro"/>
                <a:cs typeface="Minion Pro"/>
              </a:rPr>
              <a:t>Theorem:</a:t>
            </a:r>
          </a:p>
          <a:p>
            <a:r>
              <a:rPr lang="en-US" sz="2400" dirty="0" smtClean="0">
                <a:latin typeface="Minion Pro"/>
                <a:cs typeface="Minion Pro"/>
              </a:rPr>
              <a:t>Cyclic dependence</a:t>
            </a:r>
            <a:r>
              <a:rPr lang="en-US" sz="2400" i="1" dirty="0" smtClean="0">
                <a:latin typeface="Minion Pro"/>
                <a:cs typeface="Minion Pro"/>
              </a:rPr>
              <a:t> </a:t>
            </a:r>
            <a:r>
              <a:rPr lang="en-US" sz="2400" dirty="0" smtClean="0">
                <a:latin typeface="Minion Pro"/>
                <a:cs typeface="Minion Pro"/>
              </a:rPr>
              <a:t>⇒ divergent behavior</a:t>
            </a:r>
            <a:endParaRPr lang="en-US" sz="2400" i="1" dirty="0">
              <a:latin typeface="Minion Pro"/>
              <a:cs typeface="Minion Pro"/>
            </a:endParaRPr>
          </a:p>
        </p:txBody>
      </p:sp>
      <p:pic>
        <p:nvPicPr>
          <p:cNvPr id="44" name="Picture 43"/>
          <p:cNvPicPr>
            <a:picLocks noChangeAspect="1"/>
          </p:cNvPicPr>
          <p:nvPr/>
        </p:nvPicPr>
        <p:blipFill>
          <a:blip r:embed="rId3"/>
          <a:stretch>
            <a:fillRect/>
          </a:stretch>
        </p:blipFill>
        <p:spPr>
          <a:xfrm>
            <a:off x="1277002" y="186265"/>
            <a:ext cx="6660444" cy="2068585"/>
          </a:xfrm>
          <a:prstGeom prst="rect">
            <a:avLst/>
          </a:prstGeom>
        </p:spPr>
      </p:pic>
    </p:spTree>
    <p:custDataLst>
      <p:tags r:id="rId1"/>
    </p:custDataLst>
    <p:extLst>
      <p:ext uri="{BB962C8B-B14F-4D97-AF65-F5344CB8AC3E}">
        <p14:creationId xmlns:p14="http://schemas.microsoft.com/office/powerpoint/2010/main" val="444085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stretch>
            <a:fillRect/>
          </a:stretch>
        </p:blipFill>
        <p:spPr>
          <a:xfrm>
            <a:off x="184148" y="2595033"/>
            <a:ext cx="8557035" cy="1934634"/>
          </a:xfrm>
          <a:prstGeom prst="rect">
            <a:avLst/>
          </a:prstGeom>
        </p:spPr>
      </p:pic>
      <p:sp>
        <p:nvSpPr>
          <p:cNvPr id="3" name="Title 3"/>
          <p:cNvSpPr txBox="1">
            <a:spLocks/>
          </p:cNvSpPr>
          <p:nvPr/>
        </p:nvSpPr>
        <p:spPr>
          <a:xfrm>
            <a:off x="1502834" y="203201"/>
            <a:ext cx="6146799"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Distributed group chat app</a:t>
            </a:r>
            <a:endParaRPr lang="en-US" dirty="0">
              <a:latin typeface="Minion Pro"/>
              <a:cs typeface="Minion Pro"/>
            </a:endParaRPr>
          </a:p>
        </p:txBody>
      </p:sp>
      <p:sp>
        <p:nvSpPr>
          <p:cNvPr id="4" name="Rectangle 3"/>
          <p:cNvSpPr/>
          <p:nvPr/>
        </p:nvSpPr>
        <p:spPr>
          <a:xfrm>
            <a:off x="2087987" y="1249916"/>
            <a:ext cx="4968027" cy="954107"/>
          </a:xfrm>
          <a:prstGeom prst="rect">
            <a:avLst/>
          </a:prstGeom>
        </p:spPr>
        <p:txBody>
          <a:bodyPr wrap="none">
            <a:spAutoFit/>
          </a:bodyPr>
          <a:lstStyle/>
          <a:p>
            <a:pPr algn="ctr"/>
            <a:r>
              <a:rPr lang="en-US" sz="2400" dirty="0" smtClean="0">
                <a:latin typeface="Minion Pro"/>
                <a:cs typeface="Minion Pro"/>
              </a:rPr>
              <a:t>No central server &amp; causal dependence</a:t>
            </a:r>
            <a:r>
              <a:rPr lang="en-US" sz="2400" i="1" dirty="0" smtClean="0">
                <a:latin typeface="Minion Pro"/>
                <a:cs typeface="Minion Pro"/>
              </a:rPr>
              <a:t> </a:t>
            </a:r>
            <a:endParaRPr lang="en-US" sz="2400" i="1" dirty="0" smtClean="0">
              <a:latin typeface="Minion Pro"/>
              <a:cs typeface="Minion Pro"/>
            </a:endParaRPr>
          </a:p>
          <a:p>
            <a:pPr algn="ctr"/>
            <a:r>
              <a:rPr lang="en-US" sz="3200" i="1" dirty="0" smtClean="0">
                <a:latin typeface="Minion Pro"/>
                <a:cs typeface="Minion Pro"/>
              </a:rPr>
              <a:t>→</a:t>
            </a:r>
            <a:r>
              <a:rPr lang="en-US" sz="3200" dirty="0" smtClean="0">
                <a:latin typeface="Minion Pro"/>
                <a:cs typeface="Minion Pro"/>
              </a:rPr>
              <a:t> </a:t>
            </a:r>
            <a:r>
              <a:rPr lang="en-US" sz="3200" i="1" dirty="0" smtClean="0">
                <a:latin typeface="Minion Pro"/>
                <a:cs typeface="Minion Pro"/>
              </a:rPr>
              <a:t>causal broadcast</a:t>
            </a:r>
            <a:endParaRPr lang="en-US" sz="3200" i="1" dirty="0">
              <a:latin typeface="Minion Pro"/>
              <a:cs typeface="Minion Pro"/>
            </a:endParaRPr>
          </a:p>
        </p:txBody>
      </p:sp>
      <p:sp>
        <p:nvSpPr>
          <p:cNvPr id="13" name="TextBox 12"/>
          <p:cNvSpPr txBox="1"/>
          <p:nvPr/>
        </p:nvSpPr>
        <p:spPr>
          <a:xfrm>
            <a:off x="670278" y="4616313"/>
            <a:ext cx="3103546" cy="369332"/>
          </a:xfrm>
          <a:prstGeom prst="rect">
            <a:avLst/>
          </a:prstGeom>
          <a:noFill/>
        </p:spPr>
        <p:txBody>
          <a:bodyPr wrap="none" rtlCol="0">
            <a:spAutoFit/>
          </a:bodyPr>
          <a:lstStyle/>
          <a:p>
            <a:r>
              <a:rPr lang="en-US" dirty="0"/>
              <a:t>s</a:t>
            </a:r>
            <a:r>
              <a:rPr lang="en-US" dirty="0" smtClean="0"/>
              <a:t>ynchronously distribute values</a:t>
            </a:r>
            <a:endParaRPr lang="en-US" dirty="0"/>
          </a:p>
        </p:txBody>
      </p:sp>
      <p:sp>
        <p:nvSpPr>
          <p:cNvPr id="14" name="TextBox 13"/>
          <p:cNvSpPr txBox="1"/>
          <p:nvPr/>
        </p:nvSpPr>
        <p:spPr>
          <a:xfrm>
            <a:off x="4308123" y="4616313"/>
            <a:ext cx="4084133" cy="369332"/>
          </a:xfrm>
          <a:prstGeom prst="rect">
            <a:avLst/>
          </a:prstGeom>
          <a:noFill/>
        </p:spPr>
        <p:txBody>
          <a:bodyPr wrap="none" rtlCol="0">
            <a:spAutoFit/>
          </a:bodyPr>
          <a:lstStyle/>
          <a:p>
            <a:r>
              <a:rPr lang="en-US" dirty="0"/>
              <a:t>p</a:t>
            </a:r>
            <a:r>
              <a:rPr lang="en-US" dirty="0" smtClean="0"/>
              <a:t>revent receiver threads from proceeding</a:t>
            </a:r>
            <a:endParaRPr lang="en-US" dirty="0"/>
          </a:p>
        </p:txBody>
      </p:sp>
      <p:sp>
        <p:nvSpPr>
          <p:cNvPr id="15" name="Rectangle 14"/>
          <p:cNvSpPr/>
          <p:nvPr/>
        </p:nvSpPr>
        <p:spPr>
          <a:xfrm>
            <a:off x="2342444" y="3358444"/>
            <a:ext cx="3880556" cy="3245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a:stCxn id="13" idx="0"/>
          </p:cNvCxnSpPr>
          <p:nvPr/>
        </p:nvCxnSpPr>
        <p:spPr>
          <a:xfrm flipV="1">
            <a:off x="2222051" y="3584223"/>
            <a:ext cx="473171" cy="10320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4" idx="0"/>
          </p:cNvCxnSpPr>
          <p:nvPr/>
        </p:nvCxnSpPr>
        <p:spPr>
          <a:xfrm flipH="1" flipV="1">
            <a:off x="5475112" y="4049889"/>
            <a:ext cx="875078" cy="56642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016195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502834" y="203201"/>
            <a:ext cx="6146799"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Distributed group chat app</a:t>
            </a:r>
            <a:endParaRPr lang="en-US" dirty="0">
              <a:latin typeface="Minion Pro"/>
              <a:cs typeface="Minion Pro"/>
            </a:endParaRPr>
          </a:p>
        </p:txBody>
      </p:sp>
      <p:grpSp>
        <p:nvGrpSpPr>
          <p:cNvPr id="18" name="Group 17"/>
          <p:cNvGrpSpPr/>
          <p:nvPr/>
        </p:nvGrpSpPr>
        <p:grpSpPr>
          <a:xfrm>
            <a:off x="2788426" y="1534187"/>
            <a:ext cx="2645833" cy="2019300"/>
            <a:chOff x="4624388" y="3860800"/>
            <a:chExt cx="3440112" cy="2501900"/>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3860800"/>
              <a:ext cx="3440112"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9" name="Freeform 3"/>
            <p:cNvSpPr>
              <a:spLocks/>
            </p:cNvSpPr>
            <p:nvPr/>
          </p:nvSpPr>
          <p:spPr bwMode="auto">
            <a:xfrm>
              <a:off x="4914900" y="3860800"/>
              <a:ext cx="2387600" cy="2032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6BACF7"/>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grpSp>
      <p:sp>
        <p:nvSpPr>
          <p:cNvPr id="12" name="Rectangle 6"/>
          <p:cNvSpPr>
            <a:spLocks/>
          </p:cNvSpPr>
          <p:nvPr/>
        </p:nvSpPr>
        <p:spPr bwMode="auto">
          <a:xfrm>
            <a:off x="5931087" y="2111327"/>
            <a:ext cx="157735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2100" dirty="0">
                <a:solidFill>
                  <a:schemeClr val="tx1"/>
                </a:solidFill>
                <a:latin typeface="Minion Pro"/>
                <a:ea typeface="ＭＳ Ｐゴシック" charset="0"/>
                <a:cs typeface="Minion Pro"/>
              </a:rPr>
              <a:t>Display thread</a:t>
            </a:r>
          </a:p>
        </p:txBody>
      </p:sp>
      <p:sp>
        <p:nvSpPr>
          <p:cNvPr id="13" name="Rectangle 7"/>
          <p:cNvSpPr>
            <a:spLocks/>
          </p:cNvSpPr>
          <p:nvPr/>
        </p:nvSpPr>
        <p:spPr bwMode="auto">
          <a:xfrm>
            <a:off x="5931087" y="3545721"/>
            <a:ext cx="10050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2100" dirty="0">
                <a:solidFill>
                  <a:schemeClr val="tx1"/>
                </a:solidFill>
                <a:latin typeface="Minion Pro"/>
                <a:ea typeface="ＭＳ Ｐゴシック" charset="0"/>
                <a:cs typeface="Minion Pro"/>
              </a:rPr>
              <a:t>IP thread</a:t>
            </a:r>
          </a:p>
        </p:txBody>
      </p:sp>
      <p:sp>
        <p:nvSpPr>
          <p:cNvPr id="15" name="Rectangle 9"/>
          <p:cNvSpPr>
            <a:spLocks/>
          </p:cNvSpPr>
          <p:nvPr/>
        </p:nvSpPr>
        <p:spPr bwMode="auto">
          <a:xfrm>
            <a:off x="3448117" y="5897595"/>
            <a:ext cx="163252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2100" dirty="0" smtClean="0">
                <a:solidFill>
                  <a:schemeClr val="tx1"/>
                </a:solidFill>
                <a:latin typeface="Minion Pro"/>
                <a:ea typeface="ＭＳ Ｐゴシック" charset="0"/>
                <a:cs typeface="Minion Pro"/>
              </a:rPr>
              <a:t>Listener thread</a:t>
            </a:r>
            <a:endParaRPr lang="en-US" sz="2100" dirty="0">
              <a:solidFill>
                <a:schemeClr val="tx1"/>
              </a:solidFill>
              <a:latin typeface="Minion Pro"/>
              <a:ea typeface="ＭＳ Ｐゴシック" charset="0"/>
              <a:cs typeface="Minion Pro"/>
            </a:endParaRPr>
          </a:p>
        </p:txBody>
      </p:sp>
      <p:cxnSp>
        <p:nvCxnSpPr>
          <p:cNvPr id="5" name="Straight Arrow Connector 4"/>
          <p:cNvCxnSpPr>
            <a:stCxn id="12" idx="1"/>
          </p:cNvCxnSpPr>
          <p:nvPr/>
        </p:nvCxnSpPr>
        <p:spPr>
          <a:xfrm flipH="1">
            <a:off x="5039073" y="2272910"/>
            <a:ext cx="89201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3" idx="1"/>
          </p:cNvCxnSpPr>
          <p:nvPr/>
        </p:nvCxnSpPr>
        <p:spPr>
          <a:xfrm flipH="1" flipV="1">
            <a:off x="5039073" y="3225568"/>
            <a:ext cx="892014" cy="48173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Up Arrow 22"/>
          <p:cNvSpPr/>
          <p:nvPr/>
        </p:nvSpPr>
        <p:spPr>
          <a:xfrm>
            <a:off x="6365511" y="2536083"/>
            <a:ext cx="225778" cy="1009638"/>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TextBox 24"/>
          <p:cNvSpPr txBox="1"/>
          <p:nvPr/>
        </p:nvSpPr>
        <p:spPr>
          <a:xfrm>
            <a:off x="6591289" y="2856236"/>
            <a:ext cx="1071364" cy="369332"/>
          </a:xfrm>
          <a:prstGeom prst="rect">
            <a:avLst/>
          </a:prstGeom>
          <a:noFill/>
        </p:spPr>
        <p:txBody>
          <a:bodyPr wrap="none" rtlCol="0">
            <a:spAutoFit/>
          </a:bodyPr>
          <a:lstStyle/>
          <a:p>
            <a:r>
              <a:rPr lang="en-US" dirty="0" smtClean="0"/>
              <a:t>show (m)</a:t>
            </a:r>
            <a:endParaRPr lang="en-US" dirty="0"/>
          </a:p>
        </p:txBody>
      </p:sp>
      <p:sp>
        <p:nvSpPr>
          <p:cNvPr id="26" name="Notched Right Arrow 25"/>
          <p:cNvSpPr/>
          <p:nvPr/>
        </p:nvSpPr>
        <p:spPr>
          <a:xfrm>
            <a:off x="6972293" y="3352567"/>
            <a:ext cx="1679221" cy="749846"/>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b</a:t>
            </a:r>
            <a:r>
              <a:rPr lang="en-US" dirty="0" err="1" smtClean="0"/>
              <a:t>send</a:t>
            </a:r>
            <a:r>
              <a:rPr lang="en-US" dirty="0" smtClean="0"/>
              <a:t> (m)</a:t>
            </a:r>
            <a:endParaRPr lang="en-US" dirty="0"/>
          </a:p>
        </p:txBody>
      </p:sp>
      <p:sp>
        <p:nvSpPr>
          <p:cNvPr id="33" name="TextBox 32"/>
          <p:cNvSpPr txBox="1"/>
          <p:nvPr/>
        </p:nvSpPr>
        <p:spPr>
          <a:xfrm>
            <a:off x="4265782" y="3868886"/>
            <a:ext cx="1071364" cy="369332"/>
          </a:xfrm>
          <a:prstGeom prst="rect">
            <a:avLst/>
          </a:prstGeom>
          <a:noFill/>
        </p:spPr>
        <p:txBody>
          <a:bodyPr wrap="none" rtlCol="0">
            <a:spAutoFit/>
          </a:bodyPr>
          <a:lstStyle/>
          <a:p>
            <a:r>
              <a:rPr lang="en-US" dirty="0" smtClean="0"/>
              <a:t>show (m)</a:t>
            </a:r>
            <a:endParaRPr lang="en-US" dirty="0"/>
          </a:p>
        </p:txBody>
      </p:sp>
      <p:pic>
        <p:nvPicPr>
          <p:cNvPr id="2" name="Picture 1"/>
          <p:cNvPicPr>
            <a:picLocks noChangeAspect="1"/>
          </p:cNvPicPr>
          <p:nvPr/>
        </p:nvPicPr>
        <p:blipFill>
          <a:blip r:embed="rId5"/>
          <a:stretch>
            <a:fillRect/>
          </a:stretch>
        </p:blipFill>
        <p:spPr>
          <a:xfrm>
            <a:off x="3184295" y="4599309"/>
            <a:ext cx="1927075" cy="1275567"/>
          </a:xfrm>
          <a:prstGeom prst="rect">
            <a:avLst/>
          </a:prstGeom>
        </p:spPr>
      </p:pic>
      <p:sp>
        <p:nvSpPr>
          <p:cNvPr id="30" name="Notched Right Arrow 29"/>
          <p:cNvSpPr/>
          <p:nvPr/>
        </p:nvSpPr>
        <p:spPr>
          <a:xfrm>
            <a:off x="1948815" y="4986017"/>
            <a:ext cx="1679221" cy="749846"/>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brecv</a:t>
            </a:r>
            <a:r>
              <a:rPr lang="en-US" dirty="0" smtClean="0"/>
              <a:t> (m)</a:t>
            </a:r>
            <a:endParaRPr lang="en-US" dirty="0"/>
          </a:p>
        </p:txBody>
      </p:sp>
      <p:sp>
        <p:nvSpPr>
          <p:cNvPr id="32" name="Up Arrow 31"/>
          <p:cNvSpPr/>
          <p:nvPr/>
        </p:nvSpPr>
        <p:spPr>
          <a:xfrm>
            <a:off x="4038600" y="2434492"/>
            <a:ext cx="225778" cy="2164817"/>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528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animBg="1"/>
      <p:bldP spid="25" grpId="0"/>
      <p:bldP spid="26" grpId="0" animBg="1"/>
      <p:bldP spid="33" grpId="0"/>
      <p:bldP spid="30"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7556" y="436915"/>
            <a:ext cx="8489244" cy="1143000"/>
          </a:xfrm>
        </p:spPr>
        <p:txBody>
          <a:bodyPr>
            <a:normAutofit fontScale="90000"/>
          </a:bodyPr>
          <a:lstStyle/>
          <a:p>
            <a:r>
              <a:rPr lang="en-US" dirty="0" smtClean="0">
                <a:latin typeface="Minion Pro"/>
                <a:cs typeface="Minion Pro"/>
              </a:rPr>
              <a:t>Concurrent programming is (still) hard!</a:t>
            </a:r>
            <a:endParaRPr lang="en-US" dirty="0">
              <a:latin typeface="Minion Pro"/>
              <a:cs typeface="Minion Pro"/>
            </a:endParaRPr>
          </a:p>
        </p:txBody>
      </p:sp>
      <p:graphicFrame>
        <p:nvGraphicFramePr>
          <p:cNvPr id="6" name="Chart 5"/>
          <p:cNvGraphicFramePr/>
          <p:nvPr>
            <p:extLst>
              <p:ext uri="{D42A27DB-BD31-4B8C-83A1-F6EECF244321}">
                <p14:modId xmlns:p14="http://schemas.microsoft.com/office/powerpoint/2010/main" val="553414603"/>
              </p:ext>
            </p:extLst>
          </p:nvPr>
        </p:nvGraphicFramePr>
        <p:xfrm>
          <a:off x="1255889" y="1791054"/>
          <a:ext cx="6561667"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89240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9"/>
          <p:cNvSpPr>
            <a:spLocks/>
          </p:cNvSpPr>
          <p:nvPr/>
        </p:nvSpPr>
        <p:spPr bwMode="auto">
          <a:xfrm>
            <a:off x="6607176" y="3811231"/>
            <a:ext cx="469900" cy="1689100"/>
          </a:xfrm>
          <a:prstGeom prst="rect">
            <a:avLst/>
          </a:prstGeom>
          <a:solidFill>
            <a:srgbClr val="FF0B02">
              <a:alpha val="22745"/>
            </a:srgbClr>
          </a:solidFill>
          <a:ln w="12700" cap="flat">
            <a:solidFill>
              <a:schemeClr val="tx1"/>
            </a:solidFill>
            <a:prstDash val="solid"/>
            <a:miter lim="800000"/>
            <a:headEnd type="none" w="med" len="med"/>
            <a:tailEnd type="none" w="med" len="med"/>
          </a:ln>
        </p:spPr>
        <p:txBody>
          <a:bodyPr lIns="0" tIns="0" rIns="0" bIns="0"/>
          <a:lstStyle/>
          <a:p>
            <a:endParaRPr lang="en-US" dirty="0"/>
          </a:p>
        </p:txBody>
      </p:sp>
      <p:sp>
        <p:nvSpPr>
          <p:cNvPr id="58" name="Rectangle 58"/>
          <p:cNvSpPr>
            <a:spLocks/>
          </p:cNvSpPr>
          <p:nvPr/>
        </p:nvSpPr>
        <p:spPr bwMode="auto">
          <a:xfrm>
            <a:off x="3432176" y="3582631"/>
            <a:ext cx="469900" cy="1117600"/>
          </a:xfrm>
          <a:prstGeom prst="rect">
            <a:avLst/>
          </a:prstGeom>
          <a:solidFill>
            <a:srgbClr val="FF0B02">
              <a:alpha val="22745"/>
            </a:srgbClr>
          </a:solidFill>
          <a:ln w="12700" cap="flat">
            <a:solidFill>
              <a:schemeClr val="tx1"/>
            </a:solidFill>
            <a:prstDash val="solid"/>
            <a:miter lim="800000"/>
            <a:headEnd type="none" w="med" len="med"/>
            <a:tailEnd type="none" w="med" len="med"/>
          </a:ln>
        </p:spPr>
        <p:txBody>
          <a:bodyPr lIns="0" tIns="0" rIns="0" bIns="0"/>
          <a:lstStyle/>
          <a:p>
            <a:endParaRPr lang="en-US" dirty="0"/>
          </a:p>
        </p:txBody>
      </p:sp>
      <p:sp>
        <p:nvSpPr>
          <p:cNvPr id="2" name="AutoShape 1"/>
          <p:cNvSpPr>
            <a:spLocks/>
          </p:cNvSpPr>
          <p:nvPr/>
        </p:nvSpPr>
        <p:spPr bwMode="auto">
          <a:xfrm>
            <a:off x="1501776" y="5398731"/>
            <a:ext cx="1778000" cy="647700"/>
          </a:xfrm>
          <a:prstGeom prst="wedgeEllipseCallout">
            <a:avLst>
              <a:gd name="adj1" fmla="val 63773"/>
              <a:gd name="adj2" fmla="val -98093"/>
            </a:avLst>
          </a:prstGeom>
          <a:solidFill>
            <a:srgbClr val="FE4940"/>
          </a:solidFill>
          <a:ln w="25400" cap="flat">
            <a:solidFill>
              <a:schemeClr val="tx1"/>
            </a:solidFill>
            <a:prstDash val="solid"/>
            <a:miter lim="800000"/>
            <a:headEnd type="none" w="med" len="med"/>
            <a:tailEnd type="none" w="med" len="med"/>
          </a:ln>
        </p:spPr>
        <p:txBody>
          <a:bodyPr lIns="0" tIns="0" rIns="0" bIns="0" anchor="ctr"/>
          <a:lstStyle/>
          <a:p>
            <a:pPr algn="ctr">
              <a:tabLst>
                <a:tab pos="749300" algn="l"/>
              </a:tabLst>
            </a:pPr>
            <a:r>
              <a:rPr lang="en-US" sz="1700" dirty="0">
                <a:solidFill>
                  <a:schemeClr val="tx1"/>
                </a:solidFill>
                <a:latin typeface="Gill Sans"/>
                <a:ea typeface="ＭＳ Ｐゴシック" charset="0"/>
                <a:cs typeface="Gill Sans"/>
              </a:rPr>
              <a:t>Cycle Detected!</a:t>
            </a:r>
          </a:p>
        </p:txBody>
      </p:sp>
      <p:grpSp>
        <p:nvGrpSpPr>
          <p:cNvPr id="5" name="Group 11"/>
          <p:cNvGrpSpPr>
            <a:grpSpLocks/>
          </p:cNvGrpSpPr>
          <p:nvPr/>
        </p:nvGrpSpPr>
        <p:grpSpPr bwMode="auto">
          <a:xfrm>
            <a:off x="15876" y="2350731"/>
            <a:ext cx="2794000" cy="444500"/>
            <a:chOff x="0" y="0"/>
            <a:chExt cx="1760" cy="280"/>
          </a:xfrm>
        </p:grpSpPr>
        <p:sp>
          <p:nvSpPr>
            <p:cNvPr id="6" name="Rectangle 5"/>
            <p:cNvSpPr>
              <a:spLocks/>
            </p:cNvSpPr>
            <p:nvPr/>
          </p:nvSpPr>
          <p:spPr bwMode="auto">
            <a:xfrm>
              <a:off x="58" y="28"/>
              <a:ext cx="5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Display</a:t>
              </a:r>
            </a:p>
          </p:txBody>
        </p:sp>
        <p:sp>
          <p:nvSpPr>
            <p:cNvPr id="7" name="Rectangle 6"/>
            <p:cNvSpPr>
              <a:spLocks/>
            </p:cNvSpPr>
            <p:nvPr/>
          </p:nvSpPr>
          <p:spPr bwMode="auto">
            <a:xfrm>
              <a:off x="734" y="28"/>
              <a:ext cx="20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IP</a:t>
              </a:r>
            </a:p>
          </p:txBody>
        </p:sp>
        <p:sp>
          <p:nvSpPr>
            <p:cNvPr id="8" name="Rectangle 7"/>
            <p:cNvSpPr>
              <a:spLocks/>
            </p:cNvSpPr>
            <p:nvPr/>
          </p:nvSpPr>
          <p:spPr bwMode="auto">
            <a:xfrm>
              <a:off x="1118" y="37"/>
              <a:ext cx="6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smtClean="0">
                  <a:solidFill>
                    <a:schemeClr val="tx1"/>
                  </a:solidFill>
                  <a:ea typeface="ＭＳ Ｐゴシック" charset="0"/>
                  <a:cs typeface="Gill Sans" charset="0"/>
                </a:rPr>
                <a:t>Listener</a:t>
              </a:r>
              <a:endParaRPr lang="en-US" sz="1800" dirty="0">
                <a:solidFill>
                  <a:schemeClr val="tx1"/>
                </a:solidFill>
                <a:ea typeface="ＭＳ Ｐゴシック" charset="0"/>
                <a:cs typeface="Gill Sans" charset="0"/>
              </a:endParaRPr>
            </a:p>
          </p:txBody>
        </p:sp>
        <p:sp>
          <p:nvSpPr>
            <p:cNvPr id="9" name="Rectangle 8"/>
            <p:cNvSpPr>
              <a:spLocks/>
            </p:cNvSpPr>
            <p:nvPr/>
          </p:nvSpPr>
          <p:spPr bwMode="auto">
            <a:xfrm>
              <a:off x="0" y="0"/>
              <a:ext cx="1760" cy="28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0" name="Line 9"/>
            <p:cNvSpPr>
              <a:spLocks noChangeShapeType="1"/>
            </p:cNvSpPr>
            <p:nvPr/>
          </p:nvSpPr>
          <p:spPr bwMode="auto">
            <a:xfrm>
              <a:off x="653"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1" name="Line 10"/>
            <p:cNvSpPr>
              <a:spLocks noChangeShapeType="1"/>
            </p:cNvSpPr>
            <p:nvPr/>
          </p:nvSpPr>
          <p:spPr bwMode="auto">
            <a:xfrm>
              <a:off x="1049"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grpSp>
      <p:grpSp>
        <p:nvGrpSpPr>
          <p:cNvPr id="12" name="Group 18"/>
          <p:cNvGrpSpPr>
            <a:grpSpLocks/>
          </p:cNvGrpSpPr>
          <p:nvPr/>
        </p:nvGrpSpPr>
        <p:grpSpPr bwMode="auto">
          <a:xfrm>
            <a:off x="3178176" y="2350731"/>
            <a:ext cx="2794000" cy="444500"/>
            <a:chOff x="0" y="0"/>
            <a:chExt cx="1760" cy="280"/>
          </a:xfrm>
        </p:grpSpPr>
        <p:sp>
          <p:nvSpPr>
            <p:cNvPr id="13" name="Rectangle 12"/>
            <p:cNvSpPr>
              <a:spLocks/>
            </p:cNvSpPr>
            <p:nvPr/>
          </p:nvSpPr>
          <p:spPr bwMode="auto">
            <a:xfrm>
              <a:off x="58" y="28"/>
              <a:ext cx="5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Display</a:t>
              </a:r>
            </a:p>
          </p:txBody>
        </p:sp>
        <p:sp>
          <p:nvSpPr>
            <p:cNvPr id="14" name="Rectangle 13"/>
            <p:cNvSpPr>
              <a:spLocks/>
            </p:cNvSpPr>
            <p:nvPr/>
          </p:nvSpPr>
          <p:spPr bwMode="auto">
            <a:xfrm>
              <a:off x="734" y="28"/>
              <a:ext cx="20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IP</a:t>
              </a:r>
            </a:p>
          </p:txBody>
        </p:sp>
        <p:sp>
          <p:nvSpPr>
            <p:cNvPr id="15" name="Rectangle 14"/>
            <p:cNvSpPr>
              <a:spLocks/>
            </p:cNvSpPr>
            <p:nvPr/>
          </p:nvSpPr>
          <p:spPr bwMode="auto">
            <a:xfrm>
              <a:off x="1109" y="37"/>
              <a:ext cx="6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smtClean="0">
                  <a:solidFill>
                    <a:schemeClr val="tx1"/>
                  </a:solidFill>
                  <a:ea typeface="ＭＳ Ｐゴシック" charset="0"/>
                  <a:cs typeface="Gill Sans" charset="0"/>
                </a:rPr>
                <a:t>Listener</a:t>
              </a:r>
              <a:endParaRPr lang="en-US" sz="1800" dirty="0">
                <a:solidFill>
                  <a:schemeClr val="tx1"/>
                </a:solidFill>
                <a:ea typeface="ＭＳ Ｐゴシック" charset="0"/>
                <a:cs typeface="Gill Sans" charset="0"/>
              </a:endParaRPr>
            </a:p>
          </p:txBody>
        </p:sp>
        <p:sp>
          <p:nvSpPr>
            <p:cNvPr id="16" name="Rectangle 15"/>
            <p:cNvSpPr>
              <a:spLocks/>
            </p:cNvSpPr>
            <p:nvPr/>
          </p:nvSpPr>
          <p:spPr bwMode="auto">
            <a:xfrm>
              <a:off x="0" y="0"/>
              <a:ext cx="1760" cy="28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7" name="Line 16"/>
            <p:cNvSpPr>
              <a:spLocks noChangeShapeType="1"/>
            </p:cNvSpPr>
            <p:nvPr/>
          </p:nvSpPr>
          <p:spPr bwMode="auto">
            <a:xfrm>
              <a:off x="653"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8" name="Line 17"/>
            <p:cNvSpPr>
              <a:spLocks noChangeShapeType="1"/>
            </p:cNvSpPr>
            <p:nvPr/>
          </p:nvSpPr>
          <p:spPr bwMode="auto">
            <a:xfrm>
              <a:off x="1049"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grpSp>
      <p:grpSp>
        <p:nvGrpSpPr>
          <p:cNvPr id="19" name="Group 25"/>
          <p:cNvGrpSpPr>
            <a:grpSpLocks/>
          </p:cNvGrpSpPr>
          <p:nvPr/>
        </p:nvGrpSpPr>
        <p:grpSpPr bwMode="auto">
          <a:xfrm>
            <a:off x="6340476" y="2350731"/>
            <a:ext cx="2794000" cy="444500"/>
            <a:chOff x="0" y="0"/>
            <a:chExt cx="1760" cy="280"/>
          </a:xfrm>
        </p:grpSpPr>
        <p:sp>
          <p:nvSpPr>
            <p:cNvPr id="20" name="Rectangle 19"/>
            <p:cNvSpPr>
              <a:spLocks/>
            </p:cNvSpPr>
            <p:nvPr/>
          </p:nvSpPr>
          <p:spPr bwMode="auto">
            <a:xfrm>
              <a:off x="58" y="28"/>
              <a:ext cx="5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Display</a:t>
              </a:r>
            </a:p>
          </p:txBody>
        </p:sp>
        <p:sp>
          <p:nvSpPr>
            <p:cNvPr id="21" name="Rectangle 20"/>
            <p:cNvSpPr>
              <a:spLocks/>
            </p:cNvSpPr>
            <p:nvPr/>
          </p:nvSpPr>
          <p:spPr bwMode="auto">
            <a:xfrm>
              <a:off x="734" y="28"/>
              <a:ext cx="20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IP</a:t>
              </a:r>
            </a:p>
          </p:txBody>
        </p:sp>
        <p:sp>
          <p:nvSpPr>
            <p:cNvPr id="22" name="Rectangle 21"/>
            <p:cNvSpPr>
              <a:spLocks/>
            </p:cNvSpPr>
            <p:nvPr/>
          </p:nvSpPr>
          <p:spPr bwMode="auto">
            <a:xfrm>
              <a:off x="1098" y="37"/>
              <a:ext cx="6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smtClean="0">
                  <a:solidFill>
                    <a:schemeClr val="tx1"/>
                  </a:solidFill>
                  <a:ea typeface="ＭＳ Ｐゴシック" charset="0"/>
                  <a:cs typeface="Gill Sans" charset="0"/>
                </a:rPr>
                <a:t>Listener</a:t>
              </a:r>
              <a:endParaRPr lang="en-US" sz="1800" dirty="0">
                <a:solidFill>
                  <a:schemeClr val="tx1"/>
                </a:solidFill>
                <a:ea typeface="ＭＳ Ｐゴシック" charset="0"/>
                <a:cs typeface="Gill Sans" charset="0"/>
              </a:endParaRPr>
            </a:p>
          </p:txBody>
        </p:sp>
        <p:sp>
          <p:nvSpPr>
            <p:cNvPr id="23" name="Rectangle 22"/>
            <p:cNvSpPr>
              <a:spLocks/>
            </p:cNvSpPr>
            <p:nvPr/>
          </p:nvSpPr>
          <p:spPr bwMode="auto">
            <a:xfrm>
              <a:off x="0" y="0"/>
              <a:ext cx="1760" cy="28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24" name="Line 23"/>
            <p:cNvSpPr>
              <a:spLocks noChangeShapeType="1"/>
            </p:cNvSpPr>
            <p:nvPr/>
          </p:nvSpPr>
          <p:spPr bwMode="auto">
            <a:xfrm>
              <a:off x="653"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25" name="Line 24"/>
            <p:cNvSpPr>
              <a:spLocks noChangeShapeType="1"/>
            </p:cNvSpPr>
            <p:nvPr/>
          </p:nvSpPr>
          <p:spPr bwMode="auto">
            <a:xfrm>
              <a:off x="1049"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grpSp>
      <p:sp>
        <p:nvSpPr>
          <p:cNvPr id="26" name="Rectangle 26"/>
          <p:cNvSpPr>
            <a:spLocks/>
          </p:cNvSpPr>
          <p:nvPr/>
        </p:nvSpPr>
        <p:spPr bwMode="auto">
          <a:xfrm rot="21593799">
            <a:off x="973139" y="2820631"/>
            <a:ext cx="8826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(X)</a:t>
            </a:r>
          </a:p>
        </p:txBody>
      </p:sp>
      <p:sp>
        <p:nvSpPr>
          <p:cNvPr id="27" name="Rectangle 27"/>
          <p:cNvSpPr>
            <a:spLocks/>
          </p:cNvSpPr>
          <p:nvPr/>
        </p:nvSpPr>
        <p:spPr bwMode="auto">
          <a:xfrm rot="21593799">
            <a:off x="312739" y="3265131"/>
            <a:ext cx="2571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X</a:t>
            </a:r>
          </a:p>
        </p:txBody>
      </p:sp>
      <p:sp>
        <p:nvSpPr>
          <p:cNvPr id="28" name="Rectangle 28"/>
          <p:cNvSpPr>
            <a:spLocks/>
          </p:cNvSpPr>
          <p:nvPr/>
        </p:nvSpPr>
        <p:spPr bwMode="auto">
          <a:xfrm rot="21593799">
            <a:off x="995556" y="3542070"/>
            <a:ext cx="8219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err="1" smtClean="0">
                <a:solidFill>
                  <a:schemeClr val="tx1"/>
                </a:solidFill>
                <a:ea typeface="ＭＳ Ｐゴシック" charset="0"/>
                <a:cs typeface="Gill Sans" charset="0"/>
              </a:rPr>
              <a:t>bsend</a:t>
            </a:r>
            <a:r>
              <a:rPr lang="en-US" sz="1600" dirty="0" smtClean="0">
                <a:solidFill>
                  <a:schemeClr val="tx1"/>
                </a:solidFill>
                <a:ea typeface="ＭＳ Ｐゴシック" charset="0"/>
                <a:cs typeface="Gill Sans" charset="0"/>
              </a:rPr>
              <a:t> </a:t>
            </a:r>
            <a:r>
              <a:rPr lang="en-US" sz="1600" dirty="0">
                <a:solidFill>
                  <a:schemeClr val="tx1"/>
                </a:solidFill>
                <a:ea typeface="ＭＳ Ｐゴシック" charset="0"/>
                <a:cs typeface="Gill Sans" charset="0"/>
              </a:rPr>
              <a:t>(X)</a:t>
            </a:r>
          </a:p>
        </p:txBody>
      </p:sp>
      <p:sp>
        <p:nvSpPr>
          <p:cNvPr id="29" name="Line 29"/>
          <p:cNvSpPr>
            <a:spLocks noChangeShapeType="1"/>
          </p:cNvSpPr>
          <p:nvPr/>
        </p:nvSpPr>
        <p:spPr bwMode="auto">
          <a:xfrm flipH="1">
            <a:off x="533401" y="3046056"/>
            <a:ext cx="477838" cy="314325"/>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0" name="Line 30"/>
          <p:cNvSpPr>
            <a:spLocks noChangeShapeType="1"/>
          </p:cNvSpPr>
          <p:nvPr/>
        </p:nvSpPr>
        <p:spPr bwMode="auto">
          <a:xfrm>
            <a:off x="1296989" y="3154006"/>
            <a:ext cx="0" cy="4064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1" name="Rectangle 31"/>
          <p:cNvSpPr>
            <a:spLocks/>
          </p:cNvSpPr>
          <p:nvPr/>
        </p:nvSpPr>
        <p:spPr bwMode="auto">
          <a:xfrm rot="21593799">
            <a:off x="4967289" y="2820631"/>
            <a:ext cx="9001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brecv (X)</a:t>
            </a:r>
          </a:p>
        </p:txBody>
      </p:sp>
      <p:sp>
        <p:nvSpPr>
          <p:cNvPr id="32" name="Rectangle 32"/>
          <p:cNvSpPr>
            <a:spLocks/>
          </p:cNvSpPr>
          <p:nvPr/>
        </p:nvSpPr>
        <p:spPr bwMode="auto">
          <a:xfrm rot="21593799">
            <a:off x="3598162" y="3569931"/>
            <a:ext cx="2571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X</a:t>
            </a:r>
          </a:p>
        </p:txBody>
      </p:sp>
      <p:sp>
        <p:nvSpPr>
          <p:cNvPr id="33" name="Line 33"/>
          <p:cNvSpPr>
            <a:spLocks noChangeShapeType="1"/>
          </p:cNvSpPr>
          <p:nvPr/>
        </p:nvSpPr>
        <p:spPr bwMode="auto">
          <a:xfrm flipH="1">
            <a:off x="3800476" y="3428644"/>
            <a:ext cx="1127125" cy="296862"/>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4" name="Rectangle 34"/>
          <p:cNvSpPr>
            <a:spLocks/>
          </p:cNvSpPr>
          <p:nvPr/>
        </p:nvSpPr>
        <p:spPr bwMode="auto">
          <a:xfrm rot="21593799">
            <a:off x="4129089" y="3785831"/>
            <a:ext cx="8620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(Y)</a:t>
            </a:r>
          </a:p>
        </p:txBody>
      </p:sp>
      <p:sp>
        <p:nvSpPr>
          <p:cNvPr id="35" name="Rectangle 35"/>
          <p:cNvSpPr>
            <a:spLocks/>
          </p:cNvSpPr>
          <p:nvPr/>
        </p:nvSpPr>
        <p:spPr bwMode="auto">
          <a:xfrm rot="21593799">
            <a:off x="3616330" y="4357331"/>
            <a:ext cx="2365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Y</a:t>
            </a:r>
          </a:p>
        </p:txBody>
      </p:sp>
      <p:sp>
        <p:nvSpPr>
          <p:cNvPr id="36" name="Line 36"/>
          <p:cNvSpPr>
            <a:spLocks noChangeShapeType="1"/>
          </p:cNvSpPr>
          <p:nvPr/>
        </p:nvSpPr>
        <p:spPr bwMode="auto">
          <a:xfrm flipH="1">
            <a:off x="3802064" y="4069994"/>
            <a:ext cx="382587" cy="400050"/>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7" name="Rectangle 37"/>
          <p:cNvSpPr>
            <a:spLocks/>
          </p:cNvSpPr>
          <p:nvPr/>
        </p:nvSpPr>
        <p:spPr bwMode="auto">
          <a:xfrm rot="21593799">
            <a:off x="4984751" y="3265131"/>
            <a:ext cx="8826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(X)</a:t>
            </a:r>
          </a:p>
        </p:txBody>
      </p:sp>
      <p:sp>
        <p:nvSpPr>
          <p:cNvPr id="38" name="Line 38"/>
          <p:cNvSpPr>
            <a:spLocks noChangeShapeType="1"/>
          </p:cNvSpPr>
          <p:nvPr/>
        </p:nvSpPr>
        <p:spPr bwMode="auto">
          <a:xfrm>
            <a:off x="5375276" y="3150831"/>
            <a:ext cx="0" cy="2032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9" name="Line 39"/>
          <p:cNvSpPr>
            <a:spLocks noChangeShapeType="1"/>
          </p:cNvSpPr>
          <p:nvPr/>
        </p:nvSpPr>
        <p:spPr bwMode="auto">
          <a:xfrm flipH="1">
            <a:off x="3673476" y="3896956"/>
            <a:ext cx="3175" cy="498475"/>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0" name="Line 40"/>
          <p:cNvSpPr>
            <a:spLocks noChangeShapeType="1"/>
          </p:cNvSpPr>
          <p:nvPr/>
        </p:nvSpPr>
        <p:spPr bwMode="auto">
          <a:xfrm flipH="1">
            <a:off x="1728079" y="2977614"/>
            <a:ext cx="3211512" cy="611188"/>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1" name="Rectangle 41"/>
          <p:cNvSpPr>
            <a:spLocks/>
          </p:cNvSpPr>
          <p:nvPr/>
        </p:nvSpPr>
        <p:spPr bwMode="auto">
          <a:xfrm rot="21593799">
            <a:off x="4166145" y="4469170"/>
            <a:ext cx="800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err="1" smtClean="0">
                <a:solidFill>
                  <a:schemeClr val="tx1"/>
                </a:solidFill>
                <a:ea typeface="ＭＳ Ｐゴシック" charset="0"/>
                <a:cs typeface="Gill Sans" charset="0"/>
              </a:rPr>
              <a:t>bsend</a:t>
            </a:r>
            <a:r>
              <a:rPr lang="en-US" sz="1600" dirty="0" smtClean="0">
                <a:solidFill>
                  <a:schemeClr val="tx1"/>
                </a:solidFill>
                <a:ea typeface="ＭＳ Ｐゴシック" charset="0"/>
                <a:cs typeface="Gill Sans" charset="0"/>
              </a:rPr>
              <a:t> </a:t>
            </a:r>
            <a:r>
              <a:rPr lang="en-US" sz="1600" dirty="0">
                <a:solidFill>
                  <a:schemeClr val="tx1"/>
                </a:solidFill>
                <a:ea typeface="ＭＳ Ｐゴシック" charset="0"/>
                <a:cs typeface="Gill Sans" charset="0"/>
              </a:rPr>
              <a:t>(Y)</a:t>
            </a:r>
          </a:p>
        </p:txBody>
      </p:sp>
      <p:sp>
        <p:nvSpPr>
          <p:cNvPr id="42" name="Line 42"/>
          <p:cNvSpPr>
            <a:spLocks noChangeShapeType="1"/>
          </p:cNvSpPr>
          <p:nvPr/>
        </p:nvSpPr>
        <p:spPr bwMode="auto">
          <a:xfrm>
            <a:off x="4511676" y="4116031"/>
            <a:ext cx="0" cy="4064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3" name="Rectangle 43"/>
          <p:cNvSpPr>
            <a:spLocks/>
          </p:cNvSpPr>
          <p:nvPr/>
        </p:nvSpPr>
        <p:spPr bwMode="auto">
          <a:xfrm rot="21593799">
            <a:off x="8131176" y="2820631"/>
            <a:ext cx="8778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brecv (Y)</a:t>
            </a:r>
          </a:p>
        </p:txBody>
      </p:sp>
      <p:sp>
        <p:nvSpPr>
          <p:cNvPr id="44" name="Rectangle 44"/>
          <p:cNvSpPr>
            <a:spLocks/>
          </p:cNvSpPr>
          <p:nvPr/>
        </p:nvSpPr>
        <p:spPr bwMode="auto">
          <a:xfrm rot="21593799">
            <a:off x="6771574" y="3864855"/>
            <a:ext cx="2365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Y</a:t>
            </a:r>
          </a:p>
        </p:txBody>
      </p:sp>
      <p:sp>
        <p:nvSpPr>
          <p:cNvPr id="45" name="Line 45"/>
          <p:cNvSpPr>
            <a:spLocks noChangeShapeType="1"/>
          </p:cNvSpPr>
          <p:nvPr/>
        </p:nvSpPr>
        <p:spPr bwMode="auto">
          <a:xfrm flipH="1">
            <a:off x="6970710" y="3450338"/>
            <a:ext cx="1162050" cy="528638"/>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6" name="Rectangle 46"/>
          <p:cNvSpPr>
            <a:spLocks/>
          </p:cNvSpPr>
          <p:nvPr/>
        </p:nvSpPr>
        <p:spPr bwMode="auto">
          <a:xfrm rot="21593799">
            <a:off x="8180389" y="3265131"/>
            <a:ext cx="8620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(Y)</a:t>
            </a:r>
          </a:p>
        </p:txBody>
      </p:sp>
      <p:sp>
        <p:nvSpPr>
          <p:cNvPr id="47" name="Line 47"/>
          <p:cNvSpPr>
            <a:spLocks noChangeShapeType="1"/>
          </p:cNvSpPr>
          <p:nvPr/>
        </p:nvSpPr>
        <p:spPr bwMode="auto">
          <a:xfrm>
            <a:off x="8562976" y="3150831"/>
            <a:ext cx="0" cy="2032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 name="Line 48"/>
          <p:cNvSpPr>
            <a:spLocks noChangeShapeType="1"/>
          </p:cNvSpPr>
          <p:nvPr/>
        </p:nvSpPr>
        <p:spPr bwMode="auto">
          <a:xfrm flipH="1">
            <a:off x="4913134" y="2998076"/>
            <a:ext cx="3181350" cy="1490663"/>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9" name="Rectangle 49"/>
          <p:cNvSpPr>
            <a:spLocks/>
          </p:cNvSpPr>
          <p:nvPr/>
        </p:nvSpPr>
        <p:spPr bwMode="auto">
          <a:xfrm rot="21593799">
            <a:off x="8108951" y="4357331"/>
            <a:ext cx="900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brecv (X)</a:t>
            </a:r>
          </a:p>
        </p:txBody>
      </p:sp>
      <p:sp>
        <p:nvSpPr>
          <p:cNvPr id="50" name="Rectangle 50"/>
          <p:cNvSpPr>
            <a:spLocks/>
          </p:cNvSpPr>
          <p:nvPr/>
        </p:nvSpPr>
        <p:spPr bwMode="auto">
          <a:xfrm rot="21593799">
            <a:off x="8159751" y="4801831"/>
            <a:ext cx="8826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(X)</a:t>
            </a:r>
          </a:p>
        </p:txBody>
      </p:sp>
      <p:sp>
        <p:nvSpPr>
          <p:cNvPr id="51" name="Line 51"/>
          <p:cNvSpPr>
            <a:spLocks noChangeShapeType="1"/>
          </p:cNvSpPr>
          <p:nvPr/>
        </p:nvSpPr>
        <p:spPr bwMode="auto">
          <a:xfrm>
            <a:off x="8550276" y="4687531"/>
            <a:ext cx="0" cy="2032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2" name="Line 52"/>
          <p:cNvSpPr>
            <a:spLocks noChangeShapeType="1"/>
          </p:cNvSpPr>
          <p:nvPr/>
        </p:nvSpPr>
        <p:spPr bwMode="auto">
          <a:xfrm>
            <a:off x="8550276" y="3633431"/>
            <a:ext cx="4763" cy="8255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3" name="Rectangle 53"/>
          <p:cNvSpPr>
            <a:spLocks/>
          </p:cNvSpPr>
          <p:nvPr/>
        </p:nvSpPr>
        <p:spPr bwMode="auto">
          <a:xfrm rot="21593799">
            <a:off x="6767518" y="5157431"/>
            <a:ext cx="2571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X</a:t>
            </a:r>
          </a:p>
        </p:txBody>
      </p:sp>
      <p:sp>
        <p:nvSpPr>
          <p:cNvPr id="54" name="Line 54"/>
          <p:cNvSpPr>
            <a:spLocks noChangeShapeType="1"/>
          </p:cNvSpPr>
          <p:nvPr/>
        </p:nvSpPr>
        <p:spPr bwMode="auto">
          <a:xfrm flipH="1">
            <a:off x="6899448" y="4975395"/>
            <a:ext cx="1227137" cy="292100"/>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5" name="Line 55"/>
          <p:cNvSpPr>
            <a:spLocks noChangeShapeType="1"/>
          </p:cNvSpPr>
          <p:nvPr/>
        </p:nvSpPr>
        <p:spPr bwMode="auto">
          <a:xfrm>
            <a:off x="6835776" y="4103331"/>
            <a:ext cx="0" cy="108585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6" name="Freeform 56"/>
          <p:cNvSpPr>
            <a:spLocks/>
          </p:cNvSpPr>
          <p:nvPr/>
        </p:nvSpPr>
        <p:spPr bwMode="auto">
          <a:xfrm rot="10800000" flipH="1">
            <a:off x="1580266" y="3785831"/>
            <a:ext cx="6500812" cy="1271588"/>
          </a:xfrm>
          <a:custGeom>
            <a:avLst/>
            <a:gdLst>
              <a:gd name="T0" fmla="*/ 0 w 21600"/>
              <a:gd name="T1" fmla="+- 0 21600 1573"/>
              <a:gd name="T2" fmla="*/ 21600 h 20027"/>
              <a:gd name="T3" fmla="*/ 6391 w 21600"/>
              <a:gd name="T4" fmla="+- 0 1786 1573"/>
              <a:gd name="T5" fmla="*/ 1786 h 20027"/>
              <a:gd name="T6" fmla="*/ 21600 w 21600"/>
              <a:gd name="T7" fmla="+- 0 10004 1573"/>
              <a:gd name="T8" fmla="*/ 10004 h 20027"/>
            </a:gdLst>
            <a:ahLst/>
            <a:cxnLst>
              <a:cxn ang="0">
                <a:pos x="T0" y="T2"/>
              </a:cxn>
              <a:cxn ang="0">
                <a:pos x="T3" y="T5"/>
              </a:cxn>
              <a:cxn ang="0">
                <a:pos x="T6" y="T8"/>
              </a:cxn>
            </a:cxnLst>
            <a:rect l="0" t="0" r="r" b="b"/>
            <a:pathLst>
              <a:path w="21600" h="20027">
                <a:moveTo>
                  <a:pt x="0" y="20027"/>
                </a:moveTo>
                <a:cubicBezTo>
                  <a:pt x="0" y="20027"/>
                  <a:pt x="4822" y="1091"/>
                  <a:pt x="6391" y="213"/>
                </a:cubicBezTo>
                <a:cubicBezTo>
                  <a:pt x="9584" y="-1573"/>
                  <a:pt x="21600" y="8431"/>
                  <a:pt x="21600" y="8431"/>
                </a:cubicBezTo>
              </a:path>
            </a:pathLst>
          </a:cu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7" name="AutoShape 57"/>
          <p:cNvSpPr>
            <a:spLocks/>
          </p:cNvSpPr>
          <p:nvPr/>
        </p:nvSpPr>
        <p:spPr bwMode="auto">
          <a:xfrm>
            <a:off x="745067" y="4344631"/>
            <a:ext cx="2331509" cy="965200"/>
          </a:xfrm>
          <a:prstGeom prst="wedgeEllipseCallout">
            <a:avLst>
              <a:gd name="adj1" fmla="val 89581"/>
              <a:gd name="adj2" fmla="val -94041"/>
            </a:avLst>
          </a:prstGeom>
          <a:solidFill>
            <a:srgbClr val="FFFA83"/>
          </a:solidFill>
          <a:ln w="25400" cap="flat">
            <a:solidFill>
              <a:schemeClr val="tx1"/>
            </a:solidFill>
            <a:prstDash val="solid"/>
            <a:miter lim="800000"/>
            <a:headEnd type="none" w="med" len="med"/>
            <a:tailEnd type="none" w="med" len="med"/>
          </a:ln>
        </p:spPr>
        <p:txBody>
          <a:bodyPr lIns="0" tIns="0" rIns="0" bIns="0" anchor="ctr"/>
          <a:lstStyle/>
          <a:p>
            <a:pPr algn="ctr">
              <a:tabLst>
                <a:tab pos="749300" algn="l"/>
              </a:tabLst>
            </a:pPr>
            <a:r>
              <a:rPr lang="en-US" sz="1600" dirty="0">
                <a:solidFill>
                  <a:schemeClr val="tx1"/>
                </a:solidFill>
                <a:latin typeface="Gill Sans"/>
                <a:ea typeface="ＭＳ Ｐゴシック" charset="0"/>
                <a:cs typeface="Gill Sans"/>
              </a:rPr>
              <a:t>Presume causal dependence X → Y</a:t>
            </a:r>
          </a:p>
        </p:txBody>
      </p:sp>
      <p:sp>
        <p:nvSpPr>
          <p:cNvPr id="60" name="AutoShape 60"/>
          <p:cNvSpPr>
            <a:spLocks/>
          </p:cNvSpPr>
          <p:nvPr/>
        </p:nvSpPr>
        <p:spPr bwMode="auto">
          <a:xfrm>
            <a:off x="4232276" y="5182831"/>
            <a:ext cx="1943100" cy="800100"/>
          </a:xfrm>
          <a:prstGeom prst="wedgeEllipseCallout">
            <a:avLst>
              <a:gd name="adj1" fmla="val 62459"/>
              <a:gd name="adj2" fmla="val -73755"/>
            </a:avLst>
          </a:prstGeom>
          <a:solidFill>
            <a:srgbClr val="FE4940"/>
          </a:solidFill>
          <a:ln w="25400" cap="flat">
            <a:solidFill>
              <a:schemeClr val="tx1"/>
            </a:solidFill>
            <a:prstDash val="solid"/>
            <a:miter lim="800000"/>
            <a:headEnd type="none" w="med" len="med"/>
            <a:tailEnd type="none" w="med" len="med"/>
          </a:ln>
        </p:spPr>
        <p:txBody>
          <a:bodyPr lIns="0" tIns="0" rIns="0" bIns="0" anchor="ctr"/>
          <a:lstStyle/>
          <a:p>
            <a:pPr algn="ctr">
              <a:tabLst>
                <a:tab pos="749300" algn="l"/>
              </a:tabLst>
            </a:pPr>
            <a:r>
              <a:rPr lang="en-US" sz="1700" dirty="0">
                <a:solidFill>
                  <a:schemeClr val="tx1"/>
                </a:solidFill>
                <a:latin typeface="Gill Sans"/>
                <a:ea typeface="ＭＳ Ｐゴシック" charset="0"/>
                <a:cs typeface="Gill Sans"/>
              </a:rPr>
              <a:t>Causal dependence violated!</a:t>
            </a:r>
          </a:p>
        </p:txBody>
      </p:sp>
      <p:sp>
        <p:nvSpPr>
          <p:cNvPr id="61" name="Line 61"/>
          <p:cNvSpPr>
            <a:spLocks noChangeShapeType="1"/>
          </p:cNvSpPr>
          <p:nvPr/>
        </p:nvSpPr>
        <p:spPr bwMode="auto">
          <a:xfrm flipH="1">
            <a:off x="1878891" y="2993489"/>
            <a:ext cx="2933700" cy="565150"/>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2" name="Line 62"/>
          <p:cNvSpPr>
            <a:spLocks noChangeShapeType="1"/>
          </p:cNvSpPr>
          <p:nvPr/>
        </p:nvSpPr>
        <p:spPr bwMode="auto">
          <a:xfrm flipH="1">
            <a:off x="5011559" y="3053639"/>
            <a:ext cx="2971800" cy="1371600"/>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3" name="Line 63"/>
          <p:cNvSpPr>
            <a:spLocks noChangeShapeType="1"/>
          </p:cNvSpPr>
          <p:nvPr/>
        </p:nvSpPr>
        <p:spPr bwMode="auto">
          <a:xfrm>
            <a:off x="8567739" y="3264898"/>
            <a:ext cx="0" cy="1071795"/>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4" name="Line 64"/>
          <p:cNvSpPr>
            <a:spLocks noChangeShapeType="1"/>
          </p:cNvSpPr>
          <p:nvPr/>
        </p:nvSpPr>
        <p:spPr bwMode="auto">
          <a:xfrm>
            <a:off x="5375276" y="3138131"/>
            <a:ext cx="0" cy="120650"/>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5" name="Line 65"/>
          <p:cNvSpPr>
            <a:spLocks noChangeShapeType="1"/>
          </p:cNvSpPr>
          <p:nvPr/>
        </p:nvSpPr>
        <p:spPr bwMode="auto">
          <a:xfrm flipH="1">
            <a:off x="3924301" y="3457219"/>
            <a:ext cx="884238" cy="223837"/>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6" name="Line 66"/>
          <p:cNvSpPr>
            <a:spLocks noChangeShapeType="1"/>
          </p:cNvSpPr>
          <p:nvPr/>
        </p:nvSpPr>
        <p:spPr bwMode="auto">
          <a:xfrm>
            <a:off x="3673476" y="3862031"/>
            <a:ext cx="0" cy="442913"/>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7" name="Line 67"/>
          <p:cNvSpPr>
            <a:spLocks noChangeShapeType="1"/>
          </p:cNvSpPr>
          <p:nvPr/>
        </p:nvSpPr>
        <p:spPr bwMode="auto">
          <a:xfrm>
            <a:off x="4511676" y="4090631"/>
            <a:ext cx="0" cy="327025"/>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8" name="Line 68"/>
          <p:cNvSpPr>
            <a:spLocks noChangeShapeType="1"/>
          </p:cNvSpPr>
          <p:nvPr/>
        </p:nvSpPr>
        <p:spPr bwMode="auto">
          <a:xfrm flipH="1">
            <a:off x="3857626" y="4161539"/>
            <a:ext cx="249238" cy="233363"/>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9" name="Freeform 69"/>
          <p:cNvSpPr>
            <a:spLocks/>
          </p:cNvSpPr>
          <p:nvPr/>
        </p:nvSpPr>
        <p:spPr bwMode="auto">
          <a:xfrm rot="10800000" flipH="1">
            <a:off x="1773941" y="3950931"/>
            <a:ext cx="6175375" cy="1093788"/>
          </a:xfrm>
          <a:custGeom>
            <a:avLst/>
            <a:gdLst>
              <a:gd name="T0" fmla="*/ 0 w 21600"/>
              <a:gd name="T1" fmla="+- 0 21600 1802"/>
              <a:gd name="T2" fmla="*/ 21600 h 19798"/>
              <a:gd name="T3" fmla="*/ 6021 w 21600"/>
              <a:gd name="T4" fmla="+- 0 2052 1802"/>
              <a:gd name="T5" fmla="*/ 2052 h 19798"/>
              <a:gd name="T6" fmla="*/ 21600 w 21600"/>
              <a:gd name="T7" fmla="+- 0 11264 1802"/>
              <a:gd name="T8" fmla="*/ 11264 h 19798"/>
            </a:gdLst>
            <a:ahLst/>
            <a:cxnLst>
              <a:cxn ang="0">
                <a:pos x="T0" y="T2"/>
              </a:cxn>
              <a:cxn ang="0">
                <a:pos x="T3" y="T5"/>
              </a:cxn>
              <a:cxn ang="0">
                <a:pos x="T6" y="T8"/>
              </a:cxn>
            </a:cxnLst>
            <a:rect l="0" t="0" r="r" b="b"/>
            <a:pathLst>
              <a:path w="21600" h="19798">
                <a:moveTo>
                  <a:pt x="0" y="19798"/>
                </a:moveTo>
                <a:cubicBezTo>
                  <a:pt x="0" y="19798"/>
                  <a:pt x="4369" y="1259"/>
                  <a:pt x="6021" y="250"/>
                </a:cubicBezTo>
                <a:cubicBezTo>
                  <a:pt x="9382" y="-1802"/>
                  <a:pt x="21600" y="9462"/>
                  <a:pt x="21600" y="9462"/>
                </a:cubicBezTo>
              </a:path>
            </a:pathLst>
          </a:cu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71" name="Picture 70"/>
          <p:cNvPicPr>
            <a:picLocks noChangeAspect="1"/>
          </p:cNvPicPr>
          <p:nvPr/>
        </p:nvPicPr>
        <p:blipFill>
          <a:blip r:embed="rId4"/>
          <a:stretch>
            <a:fillRect/>
          </a:stretch>
        </p:blipFill>
        <p:spPr>
          <a:xfrm>
            <a:off x="905274" y="707849"/>
            <a:ext cx="1014564" cy="1496482"/>
          </a:xfrm>
          <a:prstGeom prst="rect">
            <a:avLst/>
          </a:prstGeom>
        </p:spPr>
      </p:pic>
      <p:pic>
        <p:nvPicPr>
          <p:cNvPr id="72" name="Picture 71"/>
          <p:cNvPicPr>
            <a:picLocks noChangeAspect="1"/>
          </p:cNvPicPr>
          <p:nvPr/>
        </p:nvPicPr>
        <p:blipFill>
          <a:blip r:embed="rId5"/>
          <a:stretch>
            <a:fillRect/>
          </a:stretch>
        </p:blipFill>
        <p:spPr>
          <a:xfrm>
            <a:off x="3871714" y="707849"/>
            <a:ext cx="1313524" cy="1517120"/>
          </a:xfrm>
          <a:prstGeom prst="rect">
            <a:avLst/>
          </a:prstGeom>
        </p:spPr>
      </p:pic>
      <p:pic>
        <p:nvPicPr>
          <p:cNvPr id="73" name="Picture 72"/>
          <p:cNvPicPr>
            <a:picLocks noChangeAspect="1"/>
          </p:cNvPicPr>
          <p:nvPr/>
        </p:nvPicPr>
        <p:blipFill>
          <a:blip r:embed="rId6"/>
          <a:stretch>
            <a:fillRect/>
          </a:stretch>
        </p:blipFill>
        <p:spPr>
          <a:xfrm>
            <a:off x="7077076" y="707849"/>
            <a:ext cx="1135187" cy="1517120"/>
          </a:xfrm>
          <a:prstGeom prst="rect">
            <a:avLst/>
          </a:prstGeom>
        </p:spPr>
      </p:pic>
      <p:sp>
        <p:nvSpPr>
          <p:cNvPr id="74" name="TextBox 73"/>
          <p:cNvSpPr txBox="1"/>
          <p:nvPr/>
        </p:nvSpPr>
        <p:spPr>
          <a:xfrm>
            <a:off x="1104898" y="274141"/>
            <a:ext cx="581184" cy="369332"/>
          </a:xfrm>
          <a:prstGeom prst="rect">
            <a:avLst/>
          </a:prstGeom>
          <a:noFill/>
        </p:spPr>
        <p:txBody>
          <a:bodyPr wrap="none" rtlCol="0">
            <a:spAutoFit/>
          </a:bodyPr>
          <a:lstStyle/>
          <a:p>
            <a:r>
              <a:rPr lang="en-US" dirty="0" smtClean="0"/>
              <a:t>Stan</a:t>
            </a:r>
            <a:endParaRPr lang="en-US" dirty="0"/>
          </a:p>
        </p:txBody>
      </p:sp>
      <p:sp>
        <p:nvSpPr>
          <p:cNvPr id="75" name="TextBox 74"/>
          <p:cNvSpPr txBox="1"/>
          <p:nvPr/>
        </p:nvSpPr>
        <p:spPr>
          <a:xfrm>
            <a:off x="4232276" y="274141"/>
            <a:ext cx="580958" cy="369332"/>
          </a:xfrm>
          <a:prstGeom prst="rect">
            <a:avLst/>
          </a:prstGeom>
          <a:noFill/>
        </p:spPr>
        <p:txBody>
          <a:bodyPr wrap="none" rtlCol="0">
            <a:spAutoFit/>
          </a:bodyPr>
          <a:lstStyle/>
          <a:p>
            <a:r>
              <a:rPr lang="en-US" dirty="0" smtClean="0"/>
              <a:t>Kyle</a:t>
            </a:r>
            <a:endParaRPr lang="en-US" dirty="0"/>
          </a:p>
        </p:txBody>
      </p:sp>
      <p:sp>
        <p:nvSpPr>
          <p:cNvPr id="76" name="TextBox 75"/>
          <p:cNvSpPr txBox="1"/>
          <p:nvPr/>
        </p:nvSpPr>
        <p:spPr>
          <a:xfrm>
            <a:off x="7264402" y="274526"/>
            <a:ext cx="761747" cy="369332"/>
          </a:xfrm>
          <a:prstGeom prst="rect">
            <a:avLst/>
          </a:prstGeom>
          <a:noFill/>
        </p:spPr>
        <p:txBody>
          <a:bodyPr wrap="none" rtlCol="0">
            <a:spAutoFit/>
          </a:bodyPr>
          <a:lstStyle/>
          <a:p>
            <a:r>
              <a:rPr lang="en-US" dirty="0" smtClean="0"/>
              <a:t>Kenny</a:t>
            </a:r>
            <a:endParaRPr lang="en-US" dirty="0"/>
          </a:p>
        </p:txBody>
      </p:sp>
    </p:spTree>
    <p:custDataLst>
      <p:tags r:id="rId1"/>
    </p:custDataLst>
    <p:extLst>
      <p:ext uri="{BB962C8B-B14F-4D97-AF65-F5344CB8AC3E}">
        <p14:creationId xmlns:p14="http://schemas.microsoft.com/office/powerpoint/2010/main" val="362888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9"/>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9"/>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9"/>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7"/>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5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9"/>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6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8" grpId="0" animBg="1"/>
      <p:bldP spid="58" grpId="1" animBg="1"/>
      <p:bldP spid="2" grpId="0" animBg="1" autoUpdateAnimBg="0"/>
      <p:bldP spid="26" grpId="0" autoUpdateAnimBg="0"/>
      <p:bldP spid="27" grpId="0" autoUpdateAnimBg="0"/>
      <p:bldP spid="28" grpId="0" autoUpdateAnimBg="0"/>
      <p:bldP spid="29" grpId="0" animBg="1"/>
      <p:bldP spid="30" grpId="0" animBg="1"/>
      <p:bldP spid="31" grpId="0" autoUpdateAnimBg="0"/>
      <p:bldP spid="32" grpId="0" autoUpdateAnimBg="0"/>
      <p:bldP spid="33" grpId="0" animBg="1"/>
      <p:bldP spid="34" grpId="0" autoUpdateAnimBg="0"/>
      <p:bldP spid="35" grpId="0" autoUpdateAnimBg="0"/>
      <p:bldP spid="36" grpId="0" animBg="1"/>
      <p:bldP spid="37" grpId="0" autoUpdateAnimBg="0"/>
      <p:bldP spid="38" grpId="0" animBg="1"/>
      <p:bldP spid="39" grpId="0" animBg="1"/>
      <p:bldP spid="40" grpId="0" animBg="1"/>
      <p:bldP spid="41" grpId="0" autoUpdateAnimBg="0"/>
      <p:bldP spid="42" grpId="0" animBg="1"/>
      <p:bldP spid="43" grpId="0" autoUpdateAnimBg="0"/>
      <p:bldP spid="44" grpId="0" autoUpdateAnimBg="0"/>
      <p:bldP spid="45" grpId="0" animBg="1"/>
      <p:bldP spid="46" grpId="0" autoUpdateAnimBg="0"/>
      <p:bldP spid="47" grpId="0" animBg="1"/>
      <p:bldP spid="48" grpId="0" animBg="1"/>
      <p:bldP spid="49" grpId="0" autoUpdateAnimBg="0"/>
      <p:bldP spid="50" grpId="0" autoUpdateAnimBg="0"/>
      <p:bldP spid="51" grpId="0" animBg="1"/>
      <p:bldP spid="52" grpId="0" animBg="1"/>
      <p:bldP spid="53" grpId="0" autoUpdateAnimBg="0"/>
      <p:bldP spid="54" grpId="0" animBg="1"/>
      <p:bldP spid="55" grpId="0" animBg="1"/>
      <p:bldP spid="56" grpId="0" animBg="1"/>
      <p:bldP spid="57" grpId="0" animBg="1" autoUpdateAnimBg="0"/>
      <p:bldP spid="57" grpId="1" animBg="1" autoUpdateAnimBg="0"/>
      <p:bldP spid="60" grpId="0" animBg="1" autoUpdateAnimBg="0"/>
      <p:bldP spid="60" grpId="1" animBg="1" autoUpdateAnimBg="0"/>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08000" y="414867"/>
            <a:ext cx="8156222" cy="812799"/>
          </a:xfrm>
          <a:prstGeom prst="rect">
            <a:avLst/>
          </a:prstGeom>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Distributed group chat app: Performance</a:t>
            </a:r>
            <a:endParaRPr lang="en-US" dirty="0">
              <a:latin typeface="Minion Pro"/>
              <a:cs typeface="Minion Pro"/>
            </a:endParaRPr>
          </a:p>
        </p:txBody>
      </p:sp>
      <p:pic>
        <p:nvPicPr>
          <p:cNvPr id="12" name="Picture 11"/>
          <p:cNvPicPr>
            <a:picLocks noChangeAspect="1"/>
          </p:cNvPicPr>
          <p:nvPr/>
        </p:nvPicPr>
        <p:blipFill>
          <a:blip r:embed="rId4"/>
          <a:stretch>
            <a:fillRect/>
          </a:stretch>
        </p:blipFill>
        <p:spPr>
          <a:xfrm>
            <a:off x="905274" y="1796979"/>
            <a:ext cx="1014564" cy="1496482"/>
          </a:xfrm>
          <a:prstGeom prst="rect">
            <a:avLst/>
          </a:prstGeom>
        </p:spPr>
      </p:pic>
      <p:pic>
        <p:nvPicPr>
          <p:cNvPr id="13" name="Picture 12"/>
          <p:cNvPicPr>
            <a:picLocks noChangeAspect="1"/>
          </p:cNvPicPr>
          <p:nvPr/>
        </p:nvPicPr>
        <p:blipFill>
          <a:blip r:embed="rId5"/>
          <a:stretch>
            <a:fillRect/>
          </a:stretch>
        </p:blipFill>
        <p:spPr>
          <a:xfrm>
            <a:off x="3871714" y="1796979"/>
            <a:ext cx="1313524" cy="1517120"/>
          </a:xfrm>
          <a:prstGeom prst="rect">
            <a:avLst/>
          </a:prstGeom>
        </p:spPr>
      </p:pic>
      <p:pic>
        <p:nvPicPr>
          <p:cNvPr id="14" name="Picture 13"/>
          <p:cNvPicPr>
            <a:picLocks noChangeAspect="1"/>
          </p:cNvPicPr>
          <p:nvPr/>
        </p:nvPicPr>
        <p:blipFill>
          <a:blip r:embed="rId6"/>
          <a:stretch>
            <a:fillRect/>
          </a:stretch>
        </p:blipFill>
        <p:spPr>
          <a:xfrm>
            <a:off x="7077076" y="1796979"/>
            <a:ext cx="1135187" cy="1517120"/>
          </a:xfrm>
          <a:prstGeom prst="rect">
            <a:avLst/>
          </a:prstGeom>
        </p:spPr>
      </p:pic>
      <p:sp>
        <p:nvSpPr>
          <p:cNvPr id="15" name="TextBox 14"/>
          <p:cNvSpPr txBox="1"/>
          <p:nvPr/>
        </p:nvSpPr>
        <p:spPr>
          <a:xfrm>
            <a:off x="975829" y="1370519"/>
            <a:ext cx="902811" cy="369332"/>
          </a:xfrm>
          <a:prstGeom prst="rect">
            <a:avLst/>
          </a:prstGeom>
          <a:noFill/>
        </p:spPr>
        <p:txBody>
          <a:bodyPr wrap="none" rtlCol="0">
            <a:spAutoFit/>
          </a:bodyPr>
          <a:lstStyle/>
          <a:p>
            <a:r>
              <a:rPr lang="en-US" dirty="0" smtClean="0"/>
              <a:t>US East</a:t>
            </a:r>
            <a:endParaRPr lang="en-US" dirty="0"/>
          </a:p>
        </p:txBody>
      </p:sp>
      <p:sp>
        <p:nvSpPr>
          <p:cNvPr id="16" name="TextBox 15"/>
          <p:cNvSpPr txBox="1"/>
          <p:nvPr/>
        </p:nvSpPr>
        <p:spPr>
          <a:xfrm>
            <a:off x="4232276" y="1370519"/>
            <a:ext cx="463513" cy="369332"/>
          </a:xfrm>
          <a:prstGeom prst="rect">
            <a:avLst/>
          </a:prstGeom>
          <a:noFill/>
        </p:spPr>
        <p:txBody>
          <a:bodyPr wrap="none" rtlCol="0">
            <a:spAutoFit/>
          </a:bodyPr>
          <a:lstStyle/>
          <a:p>
            <a:r>
              <a:rPr lang="en-US" dirty="0" smtClean="0"/>
              <a:t>EU</a:t>
            </a:r>
            <a:endParaRPr lang="en-US" dirty="0"/>
          </a:p>
        </p:txBody>
      </p:sp>
      <p:sp>
        <p:nvSpPr>
          <p:cNvPr id="17" name="TextBox 16"/>
          <p:cNvSpPr txBox="1"/>
          <p:nvPr/>
        </p:nvSpPr>
        <p:spPr>
          <a:xfrm>
            <a:off x="7159391" y="1370519"/>
            <a:ext cx="985140" cy="369332"/>
          </a:xfrm>
          <a:prstGeom prst="rect">
            <a:avLst/>
          </a:prstGeom>
          <a:noFill/>
        </p:spPr>
        <p:txBody>
          <a:bodyPr wrap="none" rtlCol="0">
            <a:spAutoFit/>
          </a:bodyPr>
          <a:lstStyle/>
          <a:p>
            <a:r>
              <a:rPr lang="en-US" dirty="0" smtClean="0"/>
              <a:t>US West</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1314133069"/>
              </p:ext>
            </p:extLst>
          </p:nvPr>
        </p:nvGraphicFramePr>
        <p:xfrm>
          <a:off x="617679" y="3731786"/>
          <a:ext cx="8156220" cy="741680"/>
        </p:xfrm>
        <a:graphic>
          <a:graphicData uri="http://schemas.openxmlformats.org/drawingml/2006/table">
            <a:tbl>
              <a:tblPr firstRow="1" bandRow="1">
                <a:tableStyleId>{69C7853C-536D-4A76-A0AE-DD22124D55A5}</a:tableStyleId>
              </a:tblPr>
              <a:tblGrid>
                <a:gridCol w="2718740"/>
                <a:gridCol w="2718740"/>
                <a:gridCol w="2718740"/>
              </a:tblGrid>
              <a:tr h="370840">
                <a:tc>
                  <a:txBody>
                    <a:bodyPr/>
                    <a:lstStyle/>
                    <a:p>
                      <a:pPr algn="ctr"/>
                      <a:r>
                        <a:rPr lang="en-US" dirty="0" smtClean="0">
                          <a:solidFill>
                            <a:schemeClr val="tx1"/>
                          </a:solidFill>
                        </a:rPr>
                        <a:t>Execution</a:t>
                      </a:r>
                      <a:endParaRPr lang="en-US" dirty="0">
                        <a:solidFill>
                          <a:schemeClr val="tx1"/>
                        </a:solidFill>
                      </a:endParaRPr>
                    </a:p>
                  </a:txBody>
                  <a:tcPr/>
                </a:tc>
                <a:tc>
                  <a:txBody>
                    <a:bodyPr/>
                    <a:lstStyle/>
                    <a:p>
                      <a:pPr algn="ctr"/>
                      <a:r>
                        <a:rPr lang="en-US" dirty="0" smtClean="0">
                          <a:solidFill>
                            <a:schemeClr val="tx1"/>
                          </a:solidFill>
                        </a:rPr>
                        <a:t>Avg.</a:t>
                      </a:r>
                      <a:r>
                        <a:rPr lang="en-US" baseline="0" dirty="0" smtClean="0">
                          <a:solidFill>
                            <a:schemeClr val="tx1"/>
                          </a:solidFill>
                        </a:rPr>
                        <a:t> time (</a:t>
                      </a:r>
                      <a:r>
                        <a:rPr lang="en-US" baseline="0" dirty="0" err="1" smtClean="0">
                          <a:solidFill>
                            <a:schemeClr val="tx1"/>
                          </a:solidFill>
                        </a:rPr>
                        <a:t>ms</a:t>
                      </a:r>
                      <a:r>
                        <a:rPr lang="en-US" baseline="0" dirty="0" smtClean="0">
                          <a:solidFill>
                            <a:schemeClr val="tx1"/>
                          </a:solidFill>
                        </a:rPr>
                        <a:t>)</a:t>
                      </a:r>
                      <a:endParaRPr lang="en-US" dirty="0">
                        <a:solidFill>
                          <a:schemeClr val="tx1"/>
                        </a:solidFill>
                      </a:endParaRPr>
                    </a:p>
                  </a:txBody>
                  <a:tcPr/>
                </a:tc>
                <a:tc>
                  <a:txBody>
                    <a:bodyPr/>
                    <a:lstStyle/>
                    <a:p>
                      <a:pPr algn="ctr"/>
                      <a:r>
                        <a:rPr lang="en-US" dirty="0" smtClean="0">
                          <a:solidFill>
                            <a:schemeClr val="tx1"/>
                          </a:solidFill>
                        </a:rPr>
                        <a:t>Errors (per1000 </a:t>
                      </a:r>
                      <a:r>
                        <a:rPr lang="en-US" dirty="0" err="1" smtClean="0">
                          <a:solidFill>
                            <a:schemeClr val="tx1"/>
                          </a:solidFill>
                        </a:rPr>
                        <a:t>iters</a:t>
                      </a:r>
                      <a:r>
                        <a:rPr lang="en-US" dirty="0" smtClean="0">
                          <a:solidFill>
                            <a:schemeClr val="tx1"/>
                          </a:solidFill>
                        </a:rPr>
                        <a:t>)</a:t>
                      </a:r>
                      <a:endParaRPr lang="en-US" dirty="0">
                        <a:solidFill>
                          <a:schemeClr val="tx1"/>
                        </a:solidFill>
                      </a:endParaRPr>
                    </a:p>
                  </a:txBody>
                  <a:tcPr/>
                </a:tc>
              </a:tr>
              <a:tr h="370840">
                <a:tc>
                  <a:txBody>
                    <a:bodyPr/>
                    <a:lstStyle/>
                    <a:p>
                      <a:pPr algn="ctr"/>
                      <a:r>
                        <a:rPr lang="en-US" dirty="0" smtClean="0"/>
                        <a:t>Sync</a:t>
                      </a:r>
                      <a:endParaRPr lang="en-US" dirty="0"/>
                    </a:p>
                  </a:txBody>
                  <a:tcPr/>
                </a:tc>
                <a:tc>
                  <a:txBody>
                    <a:bodyPr/>
                    <a:lstStyle/>
                    <a:p>
                      <a:pPr algn="r"/>
                      <a:r>
                        <a:rPr lang="en-US" dirty="0" smtClean="0"/>
                        <a:t>1540</a:t>
                      </a:r>
                      <a:endParaRPr lang="en-US" dirty="0"/>
                    </a:p>
                  </a:txBody>
                  <a:tcPr/>
                </a:tc>
                <a:tc>
                  <a:txBody>
                    <a:bodyPr/>
                    <a:lstStyle/>
                    <a:p>
                      <a:pPr algn="r"/>
                      <a:r>
                        <a:rPr lang="en-US" dirty="0" smtClean="0"/>
                        <a:t>0</a:t>
                      </a:r>
                      <a:endParaRPr lang="en-US" dirty="0"/>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946779504"/>
              </p:ext>
            </p:extLst>
          </p:nvPr>
        </p:nvGraphicFramePr>
        <p:xfrm>
          <a:off x="617679" y="3731786"/>
          <a:ext cx="8156220" cy="1112520"/>
        </p:xfrm>
        <a:graphic>
          <a:graphicData uri="http://schemas.openxmlformats.org/drawingml/2006/table">
            <a:tbl>
              <a:tblPr firstRow="1" bandRow="1">
                <a:tableStyleId>{69C7853C-536D-4A76-A0AE-DD22124D55A5}</a:tableStyleId>
              </a:tblPr>
              <a:tblGrid>
                <a:gridCol w="2718740"/>
                <a:gridCol w="2718740"/>
                <a:gridCol w="2718740"/>
              </a:tblGrid>
              <a:tr h="370840">
                <a:tc>
                  <a:txBody>
                    <a:bodyPr/>
                    <a:lstStyle/>
                    <a:p>
                      <a:pPr algn="ctr"/>
                      <a:r>
                        <a:rPr lang="en-US" dirty="0" smtClean="0">
                          <a:solidFill>
                            <a:schemeClr val="tx1"/>
                          </a:solidFill>
                        </a:rPr>
                        <a:t>Execution</a:t>
                      </a:r>
                      <a:endParaRPr lang="en-US" dirty="0">
                        <a:solidFill>
                          <a:schemeClr val="tx1"/>
                        </a:solidFill>
                      </a:endParaRPr>
                    </a:p>
                  </a:txBody>
                  <a:tcPr/>
                </a:tc>
                <a:tc>
                  <a:txBody>
                    <a:bodyPr/>
                    <a:lstStyle/>
                    <a:p>
                      <a:pPr algn="ctr"/>
                      <a:r>
                        <a:rPr lang="en-US" dirty="0" smtClean="0">
                          <a:solidFill>
                            <a:schemeClr val="tx1"/>
                          </a:solidFill>
                        </a:rPr>
                        <a:t>Avg.</a:t>
                      </a:r>
                      <a:r>
                        <a:rPr lang="en-US" baseline="0" dirty="0" smtClean="0">
                          <a:solidFill>
                            <a:schemeClr val="tx1"/>
                          </a:solidFill>
                        </a:rPr>
                        <a:t> time (</a:t>
                      </a:r>
                      <a:r>
                        <a:rPr lang="en-US" baseline="0" dirty="0" err="1" smtClean="0">
                          <a:solidFill>
                            <a:schemeClr val="tx1"/>
                          </a:solidFill>
                        </a:rPr>
                        <a:t>ms</a:t>
                      </a:r>
                      <a:r>
                        <a:rPr lang="en-US" baseline="0" dirty="0" smtClean="0">
                          <a:solidFill>
                            <a:schemeClr val="tx1"/>
                          </a:solidFill>
                        </a:rPr>
                        <a:t>)</a:t>
                      </a:r>
                      <a:endParaRPr lang="en-US" dirty="0">
                        <a:solidFill>
                          <a:schemeClr val="tx1"/>
                        </a:solidFill>
                      </a:endParaRPr>
                    </a:p>
                  </a:txBody>
                  <a:tcPr/>
                </a:tc>
                <a:tc>
                  <a:txBody>
                    <a:bodyPr/>
                    <a:lstStyle/>
                    <a:p>
                      <a:pPr algn="ctr"/>
                      <a:r>
                        <a:rPr lang="en-US" dirty="0" smtClean="0">
                          <a:solidFill>
                            <a:schemeClr val="tx1"/>
                          </a:solidFill>
                        </a:rPr>
                        <a:t>Errors (per1000 </a:t>
                      </a:r>
                      <a:r>
                        <a:rPr lang="en-US" dirty="0" err="1" smtClean="0">
                          <a:solidFill>
                            <a:schemeClr val="tx1"/>
                          </a:solidFill>
                        </a:rPr>
                        <a:t>iters</a:t>
                      </a:r>
                      <a:r>
                        <a:rPr lang="en-US" dirty="0" smtClean="0">
                          <a:solidFill>
                            <a:schemeClr val="tx1"/>
                          </a:solidFill>
                        </a:rPr>
                        <a:t>)</a:t>
                      </a:r>
                      <a:endParaRPr lang="en-US" dirty="0">
                        <a:solidFill>
                          <a:schemeClr val="tx1"/>
                        </a:solidFill>
                      </a:endParaRPr>
                    </a:p>
                  </a:txBody>
                  <a:tcPr/>
                </a:tc>
              </a:tr>
              <a:tr h="370840">
                <a:tc>
                  <a:txBody>
                    <a:bodyPr/>
                    <a:lstStyle/>
                    <a:p>
                      <a:pPr algn="ctr"/>
                      <a:r>
                        <a:rPr lang="en-US" dirty="0" smtClean="0"/>
                        <a:t>Sync</a:t>
                      </a:r>
                      <a:endParaRPr lang="en-US" dirty="0"/>
                    </a:p>
                  </a:txBody>
                  <a:tcPr/>
                </a:tc>
                <a:tc>
                  <a:txBody>
                    <a:bodyPr/>
                    <a:lstStyle/>
                    <a:p>
                      <a:pPr algn="r"/>
                      <a:r>
                        <a:rPr lang="en-US" dirty="0" smtClean="0"/>
                        <a:t>1540</a:t>
                      </a:r>
                      <a:endParaRPr lang="en-US" dirty="0"/>
                    </a:p>
                  </a:txBody>
                  <a:tcPr/>
                </a:tc>
                <a:tc>
                  <a:txBody>
                    <a:bodyPr/>
                    <a:lstStyle/>
                    <a:p>
                      <a:pPr algn="r"/>
                      <a:r>
                        <a:rPr lang="en-US" dirty="0" smtClean="0"/>
                        <a:t>0</a:t>
                      </a:r>
                      <a:endParaRPr lang="en-US" dirty="0"/>
                    </a:p>
                  </a:txBody>
                  <a:tcPr/>
                </a:tc>
              </a:tr>
              <a:tr h="370840">
                <a:tc>
                  <a:txBody>
                    <a:bodyPr/>
                    <a:lstStyle/>
                    <a:p>
                      <a:pPr algn="ctr"/>
                      <a:r>
                        <a:rPr lang="en-US" dirty="0" smtClean="0"/>
                        <a:t>Unsafe </a:t>
                      </a:r>
                      <a:r>
                        <a:rPr lang="en-US" dirty="0" err="1" smtClean="0"/>
                        <a:t>Async</a:t>
                      </a:r>
                      <a:endParaRPr lang="en-US" dirty="0"/>
                    </a:p>
                  </a:txBody>
                  <a:tcPr/>
                </a:tc>
                <a:tc>
                  <a:txBody>
                    <a:bodyPr/>
                    <a:lstStyle/>
                    <a:p>
                      <a:pPr algn="r"/>
                      <a:r>
                        <a:rPr lang="en-US" dirty="0" smtClean="0"/>
                        <a:t>520</a:t>
                      </a:r>
                      <a:endParaRPr lang="en-US" dirty="0"/>
                    </a:p>
                  </a:txBody>
                  <a:tcPr/>
                </a:tc>
                <a:tc>
                  <a:txBody>
                    <a:bodyPr/>
                    <a:lstStyle/>
                    <a:p>
                      <a:pPr algn="r"/>
                      <a:r>
                        <a:rPr lang="en-US" dirty="0" smtClean="0"/>
                        <a:t>7</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88003092"/>
              </p:ext>
            </p:extLst>
          </p:nvPr>
        </p:nvGraphicFramePr>
        <p:xfrm>
          <a:off x="617679" y="3738237"/>
          <a:ext cx="8156220" cy="1483360"/>
        </p:xfrm>
        <a:graphic>
          <a:graphicData uri="http://schemas.openxmlformats.org/drawingml/2006/table">
            <a:tbl>
              <a:tblPr firstRow="1" bandRow="1">
                <a:tableStyleId>{69C7853C-536D-4A76-A0AE-DD22124D55A5}</a:tableStyleId>
              </a:tblPr>
              <a:tblGrid>
                <a:gridCol w="2718740"/>
                <a:gridCol w="2718740"/>
                <a:gridCol w="2718740"/>
              </a:tblGrid>
              <a:tr h="370840">
                <a:tc>
                  <a:txBody>
                    <a:bodyPr/>
                    <a:lstStyle/>
                    <a:p>
                      <a:pPr algn="ctr"/>
                      <a:r>
                        <a:rPr lang="en-US" dirty="0" smtClean="0">
                          <a:solidFill>
                            <a:schemeClr val="tx1"/>
                          </a:solidFill>
                        </a:rPr>
                        <a:t>Execution</a:t>
                      </a:r>
                      <a:endParaRPr lang="en-US" dirty="0">
                        <a:solidFill>
                          <a:schemeClr val="tx1"/>
                        </a:solidFill>
                      </a:endParaRPr>
                    </a:p>
                  </a:txBody>
                  <a:tcPr/>
                </a:tc>
                <a:tc>
                  <a:txBody>
                    <a:bodyPr/>
                    <a:lstStyle/>
                    <a:p>
                      <a:pPr algn="ctr"/>
                      <a:r>
                        <a:rPr lang="en-US" dirty="0" smtClean="0">
                          <a:solidFill>
                            <a:schemeClr val="tx1"/>
                          </a:solidFill>
                        </a:rPr>
                        <a:t>Avg.</a:t>
                      </a:r>
                      <a:r>
                        <a:rPr lang="en-US" baseline="0" dirty="0" smtClean="0">
                          <a:solidFill>
                            <a:schemeClr val="tx1"/>
                          </a:solidFill>
                        </a:rPr>
                        <a:t> time (</a:t>
                      </a:r>
                      <a:r>
                        <a:rPr lang="en-US" baseline="0" dirty="0" err="1" smtClean="0">
                          <a:solidFill>
                            <a:schemeClr val="tx1"/>
                          </a:solidFill>
                        </a:rPr>
                        <a:t>ms</a:t>
                      </a:r>
                      <a:r>
                        <a:rPr lang="en-US" baseline="0" dirty="0" smtClean="0">
                          <a:solidFill>
                            <a:schemeClr val="tx1"/>
                          </a:solidFill>
                        </a:rPr>
                        <a:t>)</a:t>
                      </a:r>
                      <a:endParaRPr lang="en-US" dirty="0">
                        <a:solidFill>
                          <a:schemeClr val="tx1"/>
                        </a:solidFill>
                      </a:endParaRPr>
                    </a:p>
                  </a:txBody>
                  <a:tcPr/>
                </a:tc>
                <a:tc>
                  <a:txBody>
                    <a:bodyPr/>
                    <a:lstStyle/>
                    <a:p>
                      <a:pPr algn="ctr"/>
                      <a:r>
                        <a:rPr lang="en-US" dirty="0" smtClean="0">
                          <a:solidFill>
                            <a:schemeClr val="tx1"/>
                          </a:solidFill>
                        </a:rPr>
                        <a:t>Errors (per1000 </a:t>
                      </a:r>
                      <a:r>
                        <a:rPr lang="en-US" dirty="0" err="1" smtClean="0">
                          <a:solidFill>
                            <a:schemeClr val="tx1"/>
                          </a:solidFill>
                        </a:rPr>
                        <a:t>iters</a:t>
                      </a:r>
                      <a:r>
                        <a:rPr lang="en-US" dirty="0" smtClean="0">
                          <a:solidFill>
                            <a:schemeClr val="tx1"/>
                          </a:solidFill>
                        </a:rPr>
                        <a:t>)</a:t>
                      </a:r>
                      <a:endParaRPr lang="en-US" dirty="0">
                        <a:solidFill>
                          <a:schemeClr val="tx1"/>
                        </a:solidFill>
                      </a:endParaRPr>
                    </a:p>
                  </a:txBody>
                  <a:tcPr/>
                </a:tc>
              </a:tr>
              <a:tr h="370840">
                <a:tc>
                  <a:txBody>
                    <a:bodyPr/>
                    <a:lstStyle/>
                    <a:p>
                      <a:pPr algn="ctr"/>
                      <a:r>
                        <a:rPr lang="en-US" dirty="0" smtClean="0"/>
                        <a:t>Sync</a:t>
                      </a:r>
                      <a:endParaRPr lang="en-US" dirty="0"/>
                    </a:p>
                  </a:txBody>
                  <a:tcPr/>
                </a:tc>
                <a:tc>
                  <a:txBody>
                    <a:bodyPr/>
                    <a:lstStyle/>
                    <a:p>
                      <a:pPr algn="r"/>
                      <a:r>
                        <a:rPr lang="en-US" dirty="0" smtClean="0"/>
                        <a:t>1540</a:t>
                      </a:r>
                      <a:endParaRPr lang="en-US" dirty="0"/>
                    </a:p>
                  </a:txBody>
                  <a:tcPr/>
                </a:tc>
                <a:tc>
                  <a:txBody>
                    <a:bodyPr/>
                    <a:lstStyle/>
                    <a:p>
                      <a:pPr algn="r"/>
                      <a:r>
                        <a:rPr lang="en-US" dirty="0" smtClean="0"/>
                        <a:t>0</a:t>
                      </a:r>
                      <a:endParaRPr lang="en-US" dirty="0"/>
                    </a:p>
                  </a:txBody>
                  <a:tcPr/>
                </a:tc>
              </a:tr>
              <a:tr h="370840">
                <a:tc>
                  <a:txBody>
                    <a:bodyPr/>
                    <a:lstStyle/>
                    <a:p>
                      <a:pPr algn="ctr"/>
                      <a:r>
                        <a:rPr lang="en-US" dirty="0" smtClean="0"/>
                        <a:t>Unsafe </a:t>
                      </a:r>
                      <a:r>
                        <a:rPr lang="en-US" dirty="0" err="1" smtClean="0"/>
                        <a:t>Async</a:t>
                      </a:r>
                      <a:endParaRPr lang="en-US" dirty="0"/>
                    </a:p>
                  </a:txBody>
                  <a:tcPr/>
                </a:tc>
                <a:tc>
                  <a:txBody>
                    <a:bodyPr/>
                    <a:lstStyle/>
                    <a:p>
                      <a:pPr algn="r"/>
                      <a:r>
                        <a:rPr lang="en-US" dirty="0" smtClean="0"/>
                        <a:t>520</a:t>
                      </a:r>
                      <a:endParaRPr lang="en-US" dirty="0"/>
                    </a:p>
                  </a:txBody>
                  <a:tcPr/>
                </a:tc>
                <a:tc>
                  <a:txBody>
                    <a:bodyPr/>
                    <a:lstStyle/>
                    <a:p>
                      <a:pPr algn="r"/>
                      <a:r>
                        <a:rPr lang="en-US" dirty="0" smtClean="0"/>
                        <a:t>7</a:t>
                      </a:r>
                      <a:endParaRPr lang="en-US" dirty="0"/>
                    </a:p>
                  </a:txBody>
                  <a:tcPr/>
                </a:tc>
              </a:tr>
              <a:tr h="370840">
                <a:tc>
                  <a:txBody>
                    <a:bodyPr/>
                    <a:lstStyle/>
                    <a:p>
                      <a:pPr algn="ctr"/>
                      <a:r>
                        <a:rPr lang="en-US" dirty="0" smtClean="0"/>
                        <a:t>Safe </a:t>
                      </a:r>
                      <a:r>
                        <a:rPr lang="en-US" dirty="0" err="1" smtClean="0"/>
                        <a:t>Async</a:t>
                      </a:r>
                      <a:r>
                        <a:rPr lang="en-US" dirty="0" smtClean="0"/>
                        <a:t> (Rx-CML)</a:t>
                      </a:r>
                      <a:endParaRPr lang="en-US" dirty="0"/>
                    </a:p>
                  </a:txBody>
                  <a:tcPr/>
                </a:tc>
                <a:tc>
                  <a:txBody>
                    <a:bodyPr/>
                    <a:lstStyle/>
                    <a:p>
                      <a:pPr algn="r"/>
                      <a:r>
                        <a:rPr lang="en-US" dirty="0" smtClean="0"/>
                        <a:t>533</a:t>
                      </a:r>
                      <a:endParaRPr lang="en-US" dirty="0"/>
                    </a:p>
                  </a:txBody>
                  <a:tcPr/>
                </a:tc>
                <a:tc>
                  <a:txBody>
                    <a:bodyPr/>
                    <a:lstStyle/>
                    <a:p>
                      <a:pPr algn="r"/>
                      <a:r>
                        <a:rPr lang="en-US" dirty="0" smtClean="0"/>
                        <a:t>0</a:t>
                      </a:r>
                      <a:endParaRPr lang="en-US" dirty="0"/>
                    </a:p>
                  </a:txBody>
                  <a:tcPr/>
                </a:tc>
              </a:tr>
            </a:tbl>
          </a:graphicData>
        </a:graphic>
      </p:graphicFrame>
    </p:spTree>
    <p:custDataLst>
      <p:tags r:id="rId1"/>
    </p:custDataLst>
    <p:extLst>
      <p:ext uri="{BB962C8B-B14F-4D97-AF65-F5344CB8AC3E}">
        <p14:creationId xmlns:p14="http://schemas.microsoft.com/office/powerpoint/2010/main" val="4227885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08000" y="245534"/>
            <a:ext cx="8156222"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Formalization</a:t>
            </a:r>
            <a:endParaRPr lang="en-US" dirty="0">
              <a:latin typeface="Minion Pro"/>
              <a:cs typeface="Minion Pro"/>
            </a:endParaRPr>
          </a:p>
        </p:txBody>
      </p:sp>
      <p:sp>
        <p:nvSpPr>
          <p:cNvPr id="5" name="TextBox 4"/>
          <p:cNvSpPr txBox="1"/>
          <p:nvPr/>
        </p:nvSpPr>
        <p:spPr>
          <a:xfrm>
            <a:off x="564475" y="1101942"/>
            <a:ext cx="2364750" cy="400110"/>
          </a:xfrm>
          <a:prstGeom prst="rect">
            <a:avLst/>
          </a:prstGeom>
          <a:noFill/>
        </p:spPr>
        <p:txBody>
          <a:bodyPr wrap="none" rtlCol="0">
            <a:spAutoFit/>
          </a:bodyPr>
          <a:lstStyle/>
          <a:p>
            <a:r>
              <a:rPr lang="en-US" sz="2000" dirty="0" smtClean="0">
                <a:latin typeface="Minion Pro"/>
                <a:cs typeface="Minion Pro"/>
              </a:rPr>
              <a:t>Reason axiomatically</a:t>
            </a:r>
            <a:endParaRPr lang="en-US" sz="2000" dirty="0">
              <a:latin typeface="Minion Pro"/>
              <a:cs typeface="Minion Pro"/>
            </a:endParaRPr>
          </a:p>
        </p:txBody>
      </p:sp>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9304" y="1255891"/>
            <a:ext cx="2163626" cy="24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 name="TextBox 15"/>
          <p:cNvSpPr txBox="1"/>
          <p:nvPr/>
        </p:nvSpPr>
        <p:spPr>
          <a:xfrm>
            <a:off x="564475" y="2296673"/>
            <a:ext cx="2675091" cy="400110"/>
          </a:xfrm>
          <a:prstGeom prst="rect">
            <a:avLst/>
          </a:prstGeom>
          <a:noFill/>
        </p:spPr>
        <p:txBody>
          <a:bodyPr wrap="none" rtlCol="0">
            <a:spAutoFit/>
          </a:bodyPr>
          <a:lstStyle/>
          <a:p>
            <a:r>
              <a:rPr lang="en-US" sz="2000" dirty="0" smtClean="0">
                <a:latin typeface="Minion Pro"/>
                <a:cs typeface="Minion Pro"/>
              </a:rPr>
              <a:t>Happens-before relation</a:t>
            </a:r>
            <a:endParaRPr lang="en-US" sz="2000" dirty="0">
              <a:latin typeface="Minion Pro"/>
              <a:cs typeface="Minion Pro"/>
            </a:endParaRPr>
          </a:p>
        </p:txBody>
      </p:sp>
      <p:pic>
        <p:nvPicPr>
          <p:cNvPr id="17" name="Picture 16"/>
          <p:cNvPicPr>
            <a:picLocks noChangeAspect="1"/>
          </p:cNvPicPr>
          <p:nvPr/>
        </p:nvPicPr>
        <p:blipFill>
          <a:blip r:embed="rId5"/>
          <a:stretch>
            <a:fillRect/>
          </a:stretch>
        </p:blipFill>
        <p:spPr>
          <a:xfrm>
            <a:off x="3211346" y="2296672"/>
            <a:ext cx="5441789" cy="871743"/>
          </a:xfrm>
          <a:prstGeom prst="rect">
            <a:avLst/>
          </a:prstGeom>
        </p:spPr>
      </p:pic>
      <p:sp>
        <p:nvSpPr>
          <p:cNvPr id="18" name="TextBox 17"/>
          <p:cNvSpPr txBox="1"/>
          <p:nvPr/>
        </p:nvSpPr>
        <p:spPr>
          <a:xfrm>
            <a:off x="564475" y="3141460"/>
            <a:ext cx="7781614" cy="400110"/>
          </a:xfrm>
          <a:prstGeom prst="rect">
            <a:avLst/>
          </a:prstGeom>
          <a:noFill/>
        </p:spPr>
        <p:txBody>
          <a:bodyPr wrap="none" rtlCol="0">
            <a:spAutoFit/>
          </a:bodyPr>
          <a:lstStyle/>
          <a:p>
            <a:r>
              <a:rPr lang="en-US" sz="2000" dirty="0" smtClean="0">
                <a:latin typeface="Minion Pro"/>
                <a:cs typeface="Minion Pro"/>
              </a:rPr>
              <a:t>Well-formed execution		  </a:t>
            </a:r>
            <a:r>
              <a:rPr lang="en-US" sz="2000" dirty="0" err="1" smtClean="0">
                <a:latin typeface="Minion Pro"/>
                <a:cs typeface="Minion Pro"/>
              </a:rPr>
              <a:t>Obs</a:t>
            </a:r>
            <a:r>
              <a:rPr lang="en-US" sz="2000" dirty="0" smtClean="0">
                <a:latin typeface="Minion Pro"/>
                <a:cs typeface="Minion Pro"/>
              </a:rPr>
              <a:t> (WF_Exec </a:t>
            </a:r>
            <a:r>
              <a:rPr lang="en-US" sz="2000" dirty="0">
                <a:latin typeface="Minion Pro"/>
                <a:cs typeface="Minion Pro"/>
              </a:rPr>
              <a:t>(</a:t>
            </a:r>
            <a:r>
              <a:rPr lang="en-US" sz="2000" dirty="0" smtClean="0">
                <a:latin typeface="Minion Pro"/>
                <a:cs typeface="Minion Pro"/>
              </a:rPr>
              <a:t>P)) </a:t>
            </a:r>
            <a:r>
              <a:rPr lang="en-US" sz="2000" dirty="0">
                <a:latin typeface="Minion Pro"/>
                <a:cs typeface="Minion Pro"/>
              </a:rPr>
              <a:t>∈ {Obs </a:t>
            </a:r>
            <a:r>
              <a:rPr lang="en-US" sz="2000" dirty="0" smtClean="0">
                <a:latin typeface="Minion Pro"/>
                <a:cs typeface="Minion Pro"/>
              </a:rPr>
              <a:t>(</a:t>
            </a:r>
            <a:r>
              <a:rPr lang="en-US" sz="2000" dirty="0" err="1" smtClean="0">
                <a:latin typeface="Minion Pro"/>
                <a:cs typeface="Minion Pro"/>
              </a:rPr>
              <a:t>Sync_Exec</a:t>
            </a:r>
            <a:r>
              <a:rPr lang="en-US" sz="2000" dirty="0" smtClean="0">
                <a:latin typeface="Minion Pro"/>
                <a:cs typeface="Minion Pro"/>
              </a:rPr>
              <a:t> (P))}</a:t>
            </a:r>
            <a:endParaRPr lang="en-US" sz="2000" dirty="0">
              <a:latin typeface="Minion Pro"/>
              <a:cs typeface="Minion Pro"/>
            </a:endParaRPr>
          </a:p>
        </p:txBody>
      </p:sp>
      <p:sp>
        <p:nvSpPr>
          <p:cNvPr id="19" name="Oval 2"/>
          <p:cNvSpPr>
            <a:spLocks/>
          </p:cNvSpPr>
          <p:nvPr/>
        </p:nvSpPr>
        <p:spPr bwMode="auto">
          <a:xfrm>
            <a:off x="5310404" y="3612440"/>
            <a:ext cx="2657186" cy="3190521"/>
          </a:xfrm>
          <a:prstGeom prst="ellipse">
            <a:avLst/>
          </a:prstGeom>
          <a:solidFill>
            <a:schemeClr val="accent2">
              <a:lumMod val="40000"/>
              <a:lumOff val="60000"/>
            </a:schemeClr>
          </a:solidFill>
          <a:ln w="9525" cap="flat">
            <a:solidFill>
              <a:schemeClr val="tx1"/>
            </a:solidFill>
            <a:prstDash val="solid"/>
            <a:round/>
            <a:headEnd type="none" w="med" len="med"/>
            <a:tailEnd type="none" w="med" len="med"/>
          </a:ln>
          <a:effectLst/>
        </p:spPr>
        <p:txBody>
          <a:bodyPr lIns="0" tIns="0" rIns="0" bIns="0"/>
          <a:lstStyle/>
          <a:p>
            <a:pPr algn="ctr"/>
            <a:r>
              <a:rPr lang="en-US" sz="1400" dirty="0" smtClean="0"/>
              <a:t>All Executions</a:t>
            </a:r>
            <a:endParaRPr lang="en-US" sz="1400" dirty="0"/>
          </a:p>
        </p:txBody>
      </p:sp>
      <p:sp>
        <p:nvSpPr>
          <p:cNvPr id="21" name="Oval 4"/>
          <p:cNvSpPr>
            <a:spLocks/>
          </p:cNvSpPr>
          <p:nvPr/>
        </p:nvSpPr>
        <p:spPr bwMode="auto">
          <a:xfrm>
            <a:off x="5556263" y="4402662"/>
            <a:ext cx="2165469" cy="2400299"/>
          </a:xfrm>
          <a:prstGeom prst="ellipse">
            <a:avLst/>
          </a:prstGeom>
          <a:solidFill>
            <a:schemeClr val="accent3">
              <a:lumMod val="60000"/>
              <a:lumOff val="40000"/>
            </a:schemeClr>
          </a:solidFill>
          <a:ln w="9525" cap="flat">
            <a:solidFill>
              <a:schemeClr val="tx1"/>
            </a:solidFill>
            <a:prstDash val="solid"/>
            <a:round/>
            <a:headEnd type="none" w="med" len="med"/>
            <a:tailEnd type="none" w="med" len="med"/>
          </a:ln>
        </p:spPr>
        <p:txBody>
          <a:bodyPr lIns="0" tIns="0" rIns="0" bIns="0"/>
          <a:lstStyle/>
          <a:p>
            <a:pPr algn="ctr"/>
            <a:r>
              <a:rPr lang="en-US" sz="1400" dirty="0" smtClean="0"/>
              <a:t>Well-formed executions</a:t>
            </a:r>
            <a:endParaRPr lang="en-US" sz="1400" dirty="0"/>
          </a:p>
        </p:txBody>
      </p:sp>
      <p:sp>
        <p:nvSpPr>
          <p:cNvPr id="29" name="Oval 4"/>
          <p:cNvSpPr>
            <a:spLocks/>
          </p:cNvSpPr>
          <p:nvPr/>
        </p:nvSpPr>
        <p:spPr bwMode="auto">
          <a:xfrm>
            <a:off x="5988063" y="5305773"/>
            <a:ext cx="1301868" cy="1185333"/>
          </a:xfrm>
          <a:prstGeom prst="ellipse">
            <a:avLst/>
          </a:prstGeom>
          <a:solidFill>
            <a:srgbClr val="C6D9F1"/>
          </a:solidFill>
          <a:ln w="9525" cap="flat">
            <a:solidFill>
              <a:schemeClr val="tx1"/>
            </a:solidFill>
            <a:prstDash val="solid"/>
            <a:round/>
            <a:headEnd type="none" w="med" len="med"/>
            <a:tailEnd type="none" w="med" len="med"/>
          </a:ln>
        </p:spPr>
        <p:txBody>
          <a:bodyPr lIns="0" tIns="0" rIns="0" bIns="0" anchor="ctr"/>
          <a:lstStyle/>
          <a:p>
            <a:pPr algn="ctr"/>
            <a:r>
              <a:rPr lang="en-US" sz="1400" dirty="0" smtClean="0"/>
              <a:t>Sync Executions</a:t>
            </a:r>
            <a:endParaRPr lang="en-US" sz="1400" dirty="0"/>
          </a:p>
        </p:txBody>
      </p:sp>
      <p:cxnSp>
        <p:nvCxnSpPr>
          <p:cNvPr id="31" name="Curved Connector 30"/>
          <p:cNvCxnSpPr>
            <a:endCxn id="32" idx="3"/>
          </p:cNvCxnSpPr>
          <p:nvPr/>
        </p:nvCxnSpPr>
        <p:spPr>
          <a:xfrm rot="10800000">
            <a:off x="4548090" y="4849737"/>
            <a:ext cx="1293911" cy="461665"/>
          </a:xfrm>
          <a:prstGeom prst="curvedConnector3">
            <a:avLst/>
          </a:prstGeom>
          <a:ln>
            <a:tailEnd type="arrow"/>
          </a:ln>
          <a:effectLst/>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836817" y="4388071"/>
            <a:ext cx="3711272" cy="923330"/>
          </a:xfrm>
          <a:prstGeom prst="rect">
            <a:avLst/>
          </a:prstGeom>
          <a:noFill/>
          <a:ln>
            <a:solidFill>
              <a:schemeClr val="tx1"/>
            </a:solidFill>
          </a:ln>
        </p:spPr>
        <p:txBody>
          <a:bodyPr wrap="none" rtlCol="0">
            <a:spAutoFit/>
          </a:bodyPr>
          <a:lstStyle/>
          <a:p>
            <a:pPr marL="285750" indent="-285750">
              <a:buFont typeface="Arial"/>
              <a:buChar char="•"/>
            </a:pPr>
            <a:r>
              <a:rPr lang="en-US" dirty="0" smtClean="0">
                <a:latin typeface="Minion Pro"/>
                <a:cs typeface="Minion Pro"/>
              </a:rPr>
              <a:t>No happens before cycle</a:t>
            </a:r>
          </a:p>
          <a:p>
            <a:pPr marL="285750" indent="-285750">
              <a:buFont typeface="Arial"/>
              <a:buChar char="•"/>
            </a:pPr>
            <a:r>
              <a:rPr lang="en-US" dirty="0" smtClean="0">
                <a:latin typeface="Minion Pro"/>
                <a:cs typeface="Minion Pro"/>
              </a:rPr>
              <a:t>Sensible intra-thread semantics</a:t>
            </a:r>
          </a:p>
          <a:p>
            <a:pPr marL="285750" indent="-285750">
              <a:buFont typeface="Arial"/>
              <a:buChar char="•"/>
            </a:pPr>
            <a:r>
              <a:rPr lang="en-US" dirty="0" smtClean="0">
                <a:latin typeface="Minion Pro"/>
                <a:cs typeface="Minion Pro"/>
              </a:rPr>
              <a:t>No outstanding speculative actions</a:t>
            </a:r>
            <a:endParaRPr lang="en-US" dirty="0">
              <a:latin typeface="Minion Pro"/>
              <a:cs typeface="Minion Pro"/>
            </a:endParaRPr>
          </a:p>
        </p:txBody>
      </p:sp>
      <p:sp>
        <p:nvSpPr>
          <p:cNvPr id="36" name="Oval Callout 35"/>
          <p:cNvSpPr/>
          <p:nvPr/>
        </p:nvSpPr>
        <p:spPr>
          <a:xfrm>
            <a:off x="1693333" y="5762955"/>
            <a:ext cx="2370667" cy="677334"/>
          </a:xfrm>
          <a:prstGeom prst="wedgeEllipseCallout">
            <a:avLst>
              <a:gd name="adj1" fmla="val -22817"/>
              <a:gd name="adj2" fmla="val -1125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omic Sans MS"/>
                <a:cs typeface="Comic Sans MS"/>
              </a:rPr>
              <a:t>Recipe for implementation</a:t>
            </a:r>
            <a:endParaRPr lang="en-US" sz="1600" dirty="0">
              <a:latin typeface="Comic Sans MS"/>
              <a:cs typeface="Comic Sans MS"/>
            </a:endParaRPr>
          </a:p>
        </p:txBody>
      </p:sp>
      <p:sp>
        <p:nvSpPr>
          <p:cNvPr id="14" name="TextBox 13"/>
          <p:cNvSpPr txBox="1"/>
          <p:nvPr/>
        </p:nvSpPr>
        <p:spPr>
          <a:xfrm>
            <a:off x="564475" y="1699308"/>
            <a:ext cx="973856" cy="400110"/>
          </a:xfrm>
          <a:prstGeom prst="rect">
            <a:avLst/>
          </a:prstGeom>
          <a:noFill/>
        </p:spPr>
        <p:txBody>
          <a:bodyPr wrap="none" rtlCol="0">
            <a:spAutoFit/>
          </a:bodyPr>
          <a:lstStyle/>
          <a:p>
            <a:r>
              <a:rPr lang="en-US" sz="2000" dirty="0" smtClean="0">
                <a:latin typeface="Minion Pro"/>
                <a:cs typeface="Minion Pro"/>
              </a:rPr>
              <a:t>Actions</a:t>
            </a:r>
            <a:endParaRPr lang="en-US" sz="2000" dirty="0">
              <a:latin typeface="Minion Pro"/>
              <a:cs typeface="Minion Pro"/>
            </a:endParaRPr>
          </a:p>
        </p:txBody>
      </p:sp>
      <p:sp>
        <p:nvSpPr>
          <p:cNvPr id="20" name="TextBox 19"/>
          <p:cNvSpPr txBox="1"/>
          <p:nvPr/>
        </p:nvSpPr>
        <p:spPr>
          <a:xfrm>
            <a:off x="3433121" y="1699308"/>
            <a:ext cx="4314001" cy="400110"/>
          </a:xfrm>
          <a:prstGeom prst="rect">
            <a:avLst/>
          </a:prstGeom>
          <a:noFill/>
        </p:spPr>
        <p:txBody>
          <a:bodyPr wrap="none" rtlCol="0">
            <a:spAutoFit/>
          </a:bodyPr>
          <a:lstStyle/>
          <a:p>
            <a:r>
              <a:rPr lang="en-US" sz="2000" dirty="0" smtClean="0">
                <a:solidFill>
                  <a:srgbClr val="008000"/>
                </a:solidFill>
                <a:latin typeface="Minion Pro"/>
                <a:cs typeface="Minion Pro"/>
              </a:rPr>
              <a:t>Send, </a:t>
            </a:r>
            <a:r>
              <a:rPr lang="en-US" sz="2000" dirty="0" err="1" smtClean="0">
                <a:solidFill>
                  <a:srgbClr val="008000"/>
                </a:solidFill>
                <a:latin typeface="Minion Pro"/>
                <a:cs typeface="Minion Pro"/>
              </a:rPr>
              <a:t>Recv</a:t>
            </a:r>
            <a:r>
              <a:rPr lang="en-US" sz="2000" dirty="0" smtClean="0">
                <a:solidFill>
                  <a:srgbClr val="008000"/>
                </a:solidFill>
                <a:latin typeface="Minion Pro"/>
                <a:cs typeface="Minion Pro"/>
              </a:rPr>
              <a:t>,</a:t>
            </a:r>
            <a:r>
              <a:rPr lang="en-US" sz="2000" dirty="0" smtClean="0">
                <a:latin typeface="Minion Pro"/>
                <a:cs typeface="Minion Pro"/>
              </a:rPr>
              <a:t> Fork, Join, Begin, End, Print</a:t>
            </a:r>
            <a:endParaRPr lang="en-US" sz="2000" dirty="0">
              <a:latin typeface="Minion Pro"/>
              <a:cs typeface="Minion Pro"/>
            </a:endParaRPr>
          </a:p>
        </p:txBody>
      </p:sp>
      <p:sp>
        <p:nvSpPr>
          <p:cNvPr id="3" name="Right Arrow 2"/>
          <p:cNvSpPr/>
          <p:nvPr/>
        </p:nvSpPr>
        <p:spPr>
          <a:xfrm rot="18900000">
            <a:off x="3066864" y="3826212"/>
            <a:ext cx="904878" cy="2409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380354" y="3681778"/>
            <a:ext cx="1052767" cy="369332"/>
          </a:xfrm>
          <a:prstGeom prst="rect">
            <a:avLst/>
          </a:prstGeom>
          <a:noFill/>
        </p:spPr>
        <p:txBody>
          <a:bodyPr wrap="none" rtlCol="0">
            <a:spAutoFit/>
          </a:bodyPr>
          <a:lstStyle/>
          <a:p>
            <a:r>
              <a:rPr lang="en-US" dirty="0" smtClean="0"/>
              <a:t>Theorem</a:t>
            </a:r>
            <a:endParaRPr lang="en-US" dirty="0"/>
          </a:p>
        </p:txBody>
      </p:sp>
    </p:spTree>
    <p:custDataLst>
      <p:tags r:id="rId1"/>
    </p:custDataLst>
    <p:extLst>
      <p:ext uri="{BB962C8B-B14F-4D97-AF65-F5344CB8AC3E}">
        <p14:creationId xmlns:p14="http://schemas.microsoft.com/office/powerpoint/2010/main" val="1657001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animBg="1"/>
      <p:bldP spid="21" grpId="0" animBg="1"/>
      <p:bldP spid="29" grpId="0" animBg="1"/>
      <p:bldP spid="32" grpId="0" animBg="1"/>
      <p:bldP spid="36" grpId="0" animBg="1"/>
      <p:bldP spid="14" grpId="0"/>
      <p:bldP spid="20" grpId="0"/>
      <p:bldP spid="3"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93889" y="228601"/>
            <a:ext cx="8156223"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Implementation</a:t>
            </a:r>
            <a:endParaRPr lang="en-US" dirty="0">
              <a:latin typeface="Minion Pro"/>
              <a:cs typeface="Minion Pro"/>
            </a:endParaRPr>
          </a:p>
        </p:txBody>
      </p:sp>
      <p:sp>
        <p:nvSpPr>
          <p:cNvPr id="20" name="Content Placeholder 2"/>
          <p:cNvSpPr txBox="1">
            <a:spLocks/>
          </p:cNvSpPr>
          <p:nvPr/>
        </p:nvSpPr>
        <p:spPr>
          <a:xfrm>
            <a:off x="508001" y="1176868"/>
            <a:ext cx="8469898" cy="5395381"/>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sz="2400" dirty="0" smtClean="0">
                <a:latin typeface="Minion Pro"/>
                <a:cs typeface="Minion Pro"/>
              </a:rPr>
              <a:t>Dependence graph ≡ Axiomatic execution</a:t>
            </a:r>
            <a:endParaRPr lang="en-US" sz="2000" dirty="0" smtClean="0">
              <a:latin typeface="Minion Pro"/>
              <a:cs typeface="Minion Pro"/>
            </a:endParaRPr>
          </a:p>
          <a:p>
            <a:pPr lvl="1">
              <a:lnSpc>
                <a:spcPct val="120000"/>
              </a:lnSpc>
            </a:pPr>
            <a:r>
              <a:rPr lang="en-US" sz="2000" dirty="0" smtClean="0">
                <a:solidFill>
                  <a:srgbClr val="0000FF"/>
                </a:solidFill>
                <a:latin typeface="Minion Pro"/>
                <a:cs typeface="Minion Pro"/>
              </a:rPr>
              <a:t>WF check</a:t>
            </a:r>
            <a:r>
              <a:rPr lang="en-US" sz="2000" dirty="0" smtClean="0">
                <a:latin typeface="Minion Pro"/>
                <a:cs typeface="Minion Pro"/>
              </a:rPr>
              <a:t> before observable actions</a:t>
            </a:r>
          </a:p>
          <a:p>
            <a:pPr lvl="1">
              <a:lnSpc>
                <a:spcPct val="120000"/>
              </a:lnSpc>
            </a:pPr>
            <a:r>
              <a:rPr lang="en-US" sz="2000" dirty="0" smtClean="0">
                <a:solidFill>
                  <a:srgbClr val="FF0000"/>
                </a:solidFill>
                <a:latin typeface="Minion Pro"/>
                <a:cs typeface="Minion Pro"/>
              </a:rPr>
              <a:t>Ill-formed?</a:t>
            </a:r>
            <a:r>
              <a:rPr lang="en-US" sz="2000" dirty="0" smtClean="0">
                <a:latin typeface="Minion Pro"/>
                <a:cs typeface="Minion Pro"/>
              </a:rPr>
              <a:t> Rollback and re-execute non-speculatively – </a:t>
            </a:r>
            <a:r>
              <a:rPr lang="en-US" sz="2000" dirty="0" smtClean="0">
                <a:solidFill>
                  <a:srgbClr val="008000"/>
                </a:solidFill>
                <a:latin typeface="Minion Pro"/>
                <a:cs typeface="Minion Pro"/>
              </a:rPr>
              <a:t>Progress!</a:t>
            </a:r>
          </a:p>
          <a:p>
            <a:pPr>
              <a:lnSpc>
                <a:spcPct val="120000"/>
              </a:lnSpc>
            </a:pPr>
            <a:r>
              <a:rPr lang="en-US" sz="2400" dirty="0" smtClean="0">
                <a:latin typeface="Minion Pro"/>
                <a:cs typeface="Minion Pro"/>
              </a:rPr>
              <a:t>Checkpoint</a:t>
            </a:r>
          </a:p>
          <a:p>
            <a:pPr lvl="1">
              <a:lnSpc>
                <a:spcPct val="120000"/>
              </a:lnSpc>
            </a:pPr>
            <a:r>
              <a:rPr lang="en-US" sz="2000" dirty="0" smtClean="0">
                <a:latin typeface="Minion Pro"/>
                <a:cs typeface="Minion Pro"/>
              </a:rPr>
              <a:t>1 continuation per thread + Communication log</a:t>
            </a:r>
          </a:p>
          <a:p>
            <a:pPr lvl="1">
              <a:lnSpc>
                <a:spcPct val="120000"/>
              </a:lnSpc>
            </a:pPr>
            <a:r>
              <a:rPr lang="en-US" sz="2000" dirty="0" smtClean="0">
                <a:latin typeface="Minion Pro"/>
                <a:cs typeface="Minion Pro"/>
              </a:rPr>
              <a:t>Checkpoint &amp; Rollback is </a:t>
            </a:r>
            <a:r>
              <a:rPr lang="en-US" sz="2000" dirty="0" smtClean="0">
                <a:solidFill>
                  <a:srgbClr val="008000"/>
                </a:solidFill>
                <a:latin typeface="Minion Pro"/>
                <a:cs typeface="Minion Pro"/>
              </a:rPr>
              <a:t>uncoordinated!</a:t>
            </a:r>
          </a:p>
          <a:p>
            <a:pPr>
              <a:lnSpc>
                <a:spcPct val="120000"/>
              </a:lnSpc>
            </a:pPr>
            <a:r>
              <a:rPr lang="en-US" sz="2400" dirty="0" smtClean="0">
                <a:latin typeface="Minion Pro"/>
                <a:cs typeface="Minion Pro"/>
              </a:rPr>
              <a:t>Channel consistency</a:t>
            </a:r>
          </a:p>
          <a:p>
            <a:pPr lvl="1">
              <a:lnSpc>
                <a:spcPct val="120000"/>
              </a:lnSpc>
            </a:pPr>
            <a:r>
              <a:rPr lang="en-US" sz="2000" dirty="0" smtClean="0">
                <a:solidFill>
                  <a:prstClr val="black"/>
                </a:solidFill>
                <a:latin typeface="Minion Pro"/>
                <a:cs typeface="Minion Pro"/>
              </a:rPr>
              <a:t>Preserve CML semantics</a:t>
            </a:r>
          </a:p>
          <a:p>
            <a:pPr lvl="2">
              <a:lnSpc>
                <a:spcPct val="120000"/>
              </a:lnSpc>
            </a:pPr>
            <a:r>
              <a:rPr lang="en-US" sz="1600" dirty="0" smtClean="0">
                <a:solidFill>
                  <a:prstClr val="black"/>
                </a:solidFill>
                <a:latin typeface="Minion Pro"/>
                <a:cs typeface="Minion Pro"/>
              </a:rPr>
              <a:t>Multi-producer, multi-consumer</a:t>
            </a:r>
          </a:p>
          <a:p>
            <a:pPr lvl="2">
              <a:lnSpc>
                <a:spcPct val="120000"/>
              </a:lnSpc>
            </a:pPr>
            <a:r>
              <a:rPr lang="en-US" sz="1600" dirty="0" smtClean="0">
                <a:solidFill>
                  <a:prstClr val="black"/>
                </a:solidFill>
                <a:latin typeface="Minion Pro"/>
                <a:cs typeface="Minion Pro"/>
              </a:rPr>
              <a:t>Reliable send, exactly-once consumption</a:t>
            </a:r>
          </a:p>
          <a:p>
            <a:pPr lvl="1">
              <a:lnSpc>
                <a:spcPct val="120000"/>
              </a:lnSpc>
            </a:pPr>
            <a:r>
              <a:rPr lang="en-US" sz="2000" dirty="0" smtClean="0">
                <a:solidFill>
                  <a:prstClr val="black"/>
                </a:solidFill>
                <a:latin typeface="Minion Pro"/>
                <a:cs typeface="Minion Pro"/>
              </a:rPr>
              <a:t>Channel state </a:t>
            </a:r>
            <a:r>
              <a:rPr lang="en-US" sz="2000" i="1" dirty="0" smtClean="0">
                <a:solidFill>
                  <a:srgbClr val="FF0000"/>
                </a:solidFill>
                <a:latin typeface="Minion Pro"/>
                <a:cs typeface="Minion Pro"/>
              </a:rPr>
              <a:t>replicas </a:t>
            </a:r>
            <a:r>
              <a:rPr lang="en-US" sz="2000" dirty="0" smtClean="0">
                <a:latin typeface="Minion Pro"/>
                <a:cs typeface="Minion Pro"/>
              </a:rPr>
              <a:t>at each site</a:t>
            </a:r>
          </a:p>
          <a:p>
            <a:pPr lvl="1">
              <a:lnSpc>
                <a:spcPct val="120000"/>
              </a:lnSpc>
            </a:pPr>
            <a:r>
              <a:rPr lang="en-US" sz="2000" dirty="0" smtClean="0">
                <a:solidFill>
                  <a:srgbClr val="000000"/>
                </a:solidFill>
                <a:latin typeface="Minion Pro"/>
                <a:cs typeface="Minion Pro"/>
              </a:rPr>
              <a:t>Asynchronously (</a:t>
            </a:r>
            <a:r>
              <a:rPr lang="en-US" sz="2000" dirty="0" smtClean="0">
                <a:solidFill>
                  <a:srgbClr val="008000"/>
                </a:solidFill>
                <a:latin typeface="Minion Pro"/>
                <a:cs typeface="Minion Pro"/>
              </a:rPr>
              <a:t>convergence</a:t>
            </a:r>
            <a:r>
              <a:rPr lang="en-US" sz="2000" dirty="0" smtClean="0">
                <a:solidFill>
                  <a:srgbClr val="000000"/>
                </a:solidFill>
                <a:latin typeface="Minion Pro"/>
                <a:cs typeface="Minion Pro"/>
              </a:rPr>
              <a:t> || </a:t>
            </a:r>
            <a:r>
              <a:rPr lang="en-US" sz="2000" dirty="0" smtClean="0">
                <a:solidFill>
                  <a:srgbClr val="FF0000"/>
                </a:solidFill>
                <a:latin typeface="Minion Pro"/>
                <a:cs typeface="Minion Pro"/>
              </a:rPr>
              <a:t>inconsistency</a:t>
            </a:r>
            <a:r>
              <a:rPr lang="en-US" sz="2000" dirty="0" smtClean="0">
                <a:solidFill>
                  <a:srgbClr val="000000"/>
                </a:solidFill>
                <a:latin typeface="Minion Pro"/>
                <a:cs typeface="Minion Pro"/>
              </a:rPr>
              <a:t>)</a:t>
            </a:r>
            <a:endParaRPr lang="en-US" sz="1600" dirty="0" smtClean="0">
              <a:solidFill>
                <a:srgbClr val="000000"/>
              </a:solidFill>
              <a:latin typeface="Minion Pro"/>
              <a:cs typeface="Minion Pro"/>
            </a:endParaRPr>
          </a:p>
          <a:p>
            <a:pPr marL="0" indent="0">
              <a:lnSpc>
                <a:spcPct val="120000"/>
              </a:lnSpc>
              <a:buNone/>
            </a:pPr>
            <a:endParaRPr lang="en-US" sz="2000" dirty="0" smtClean="0">
              <a:latin typeface="Minion Pro"/>
              <a:cs typeface="Minion Pro"/>
            </a:endParaRPr>
          </a:p>
        </p:txBody>
      </p:sp>
      <p:cxnSp>
        <p:nvCxnSpPr>
          <p:cNvPr id="4" name="Curved Connector 3"/>
          <p:cNvCxnSpPr/>
          <p:nvPr/>
        </p:nvCxnSpPr>
        <p:spPr>
          <a:xfrm rot="5400000" flipH="1" flipV="1">
            <a:off x="4048126" y="3508384"/>
            <a:ext cx="3577162" cy="1598075"/>
          </a:xfrm>
          <a:prstGeom prst="curvedConnector3">
            <a:avLst>
              <a:gd name="adj1" fmla="val 50000"/>
            </a:avLst>
          </a:prstGeom>
          <a:ln>
            <a:solidFill>
              <a:srgbClr val="000000"/>
            </a:solidFill>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rot="16200000" flipV="1">
            <a:off x="1763891" y="2455332"/>
            <a:ext cx="1171223" cy="352781"/>
          </a:xfrm>
          <a:prstGeom prst="curvedConnector3">
            <a:avLst>
              <a:gd name="adj1" fmla="val 50000"/>
            </a:avLst>
          </a:prstGeom>
          <a:ln>
            <a:solidFill>
              <a:srgbClr val="000000"/>
            </a:solidFill>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4"/>
          <a:stretch>
            <a:fillRect/>
          </a:stretch>
        </p:blipFill>
        <p:spPr>
          <a:xfrm>
            <a:off x="5363794" y="3925715"/>
            <a:ext cx="3497984" cy="2015066"/>
          </a:xfrm>
          <a:prstGeom prst="rect">
            <a:avLst/>
          </a:prstGeom>
        </p:spPr>
      </p:pic>
    </p:spTree>
    <p:custDataLst>
      <p:tags r:id="rId1"/>
    </p:custDataLst>
    <p:extLst>
      <p:ext uri="{BB962C8B-B14F-4D97-AF65-F5344CB8AC3E}">
        <p14:creationId xmlns:p14="http://schemas.microsoft.com/office/powerpoint/2010/main" val="1235110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457200" y="0"/>
            <a:ext cx="8229600" cy="1143000"/>
          </a:xfrm>
          <a:ln/>
        </p:spPr>
        <p:txBody>
          <a:bodyPr/>
          <a:lstStyle/>
          <a:p>
            <a:r>
              <a:rPr lang="en-US" dirty="0">
                <a:latin typeface="Minion Pro"/>
                <a:cs typeface="Minion Pro"/>
              </a:rPr>
              <a:t>Channel Consistency (1)</a:t>
            </a:r>
          </a:p>
        </p:txBody>
      </p:sp>
      <p:sp>
        <p:nvSpPr>
          <p:cNvPr id="36866" name="Rectangle 2"/>
          <p:cNvSpPr>
            <a:spLocks/>
          </p:cNvSpPr>
          <p:nvPr/>
        </p:nvSpPr>
        <p:spPr bwMode="auto">
          <a:xfrm>
            <a:off x="1147465" y="1969709"/>
            <a:ext cx="1100480"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send(c1,0);</a:t>
            </a:r>
          </a:p>
        </p:txBody>
      </p:sp>
      <p:sp>
        <p:nvSpPr>
          <p:cNvPr id="36867" name="Rectangle 3"/>
          <p:cNvSpPr>
            <a:spLocks/>
          </p:cNvSpPr>
          <p:nvPr/>
        </p:nvSpPr>
        <p:spPr bwMode="auto">
          <a:xfrm>
            <a:off x="4063008" y="1969709"/>
            <a:ext cx="900393"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recv(c1);</a:t>
            </a:r>
          </a:p>
        </p:txBody>
      </p:sp>
      <p:sp>
        <p:nvSpPr>
          <p:cNvPr id="36868" name="Oval 4"/>
          <p:cNvSpPr>
            <a:spLocks/>
          </p:cNvSpPr>
          <p:nvPr/>
        </p:nvSpPr>
        <p:spPr bwMode="auto">
          <a:xfrm>
            <a:off x="1651992" y="2594787"/>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69" name="Oval 5"/>
          <p:cNvSpPr>
            <a:spLocks/>
          </p:cNvSpPr>
          <p:nvPr/>
        </p:nvSpPr>
        <p:spPr bwMode="auto">
          <a:xfrm>
            <a:off x="4500562" y="2719803"/>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70" name="Oval 6"/>
          <p:cNvSpPr>
            <a:spLocks/>
          </p:cNvSpPr>
          <p:nvPr/>
        </p:nvSpPr>
        <p:spPr bwMode="auto">
          <a:xfrm>
            <a:off x="7027664" y="2925185"/>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71" name="Line 7"/>
          <p:cNvSpPr>
            <a:spLocks noChangeShapeType="1"/>
          </p:cNvSpPr>
          <p:nvPr/>
        </p:nvSpPr>
        <p:spPr bwMode="auto">
          <a:xfrm rot="10800000">
            <a:off x="1778125" y="2632738"/>
            <a:ext cx="2730252" cy="146224"/>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72" name="Freeform 8"/>
          <p:cNvSpPr>
            <a:spLocks/>
          </p:cNvSpPr>
          <p:nvPr/>
        </p:nvSpPr>
        <p:spPr bwMode="auto">
          <a:xfrm>
            <a:off x="1782589" y="2677387"/>
            <a:ext cx="5232797" cy="455414"/>
          </a:xfrm>
          <a:custGeom>
            <a:avLst/>
            <a:gdLst>
              <a:gd name="T0" fmla="*/ 0 w 21600"/>
              <a:gd name="T1" fmla="*/ 0 h 19831"/>
              <a:gd name="T2" fmla="*/ 9583 w 21600"/>
              <a:gd name="T3" fmla="*/ 19454 h 19831"/>
              <a:gd name="T4" fmla="*/ 21600 w 21600"/>
              <a:gd name="T5" fmla="*/ 13873 h 19831"/>
            </a:gdLst>
            <a:ahLst/>
            <a:cxnLst>
              <a:cxn ang="0">
                <a:pos x="T0" y="T1"/>
              </a:cxn>
              <a:cxn ang="0">
                <a:pos x="T2" y="T3"/>
              </a:cxn>
              <a:cxn ang="0">
                <a:pos x="T4" y="T5"/>
              </a:cxn>
            </a:cxnLst>
            <a:rect l="0" t="0" r="r" b="b"/>
            <a:pathLst>
              <a:path w="21600" h="19831">
                <a:moveTo>
                  <a:pt x="0" y="0"/>
                </a:moveTo>
                <a:cubicBezTo>
                  <a:pt x="0" y="0"/>
                  <a:pt x="7823" y="17574"/>
                  <a:pt x="9583" y="19454"/>
                </a:cubicBezTo>
                <a:cubicBezTo>
                  <a:pt x="11590" y="21600"/>
                  <a:pt x="21600" y="13873"/>
                  <a:pt x="21600" y="13873"/>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73" name="Rectangle 9"/>
          <p:cNvSpPr>
            <a:spLocks/>
          </p:cNvSpPr>
          <p:nvPr/>
        </p:nvSpPr>
        <p:spPr bwMode="auto">
          <a:xfrm>
            <a:off x="2536031" y="2425123"/>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dirty="0">
                <a:ea typeface="ＭＳ Ｐゴシック" charset="0"/>
                <a:cs typeface="Gill Sans" charset="0"/>
              </a:rPr>
              <a:t>s(c1,0)</a:t>
            </a:r>
          </a:p>
        </p:txBody>
      </p:sp>
      <p:sp>
        <p:nvSpPr>
          <p:cNvPr id="36874" name="Rectangle 10"/>
          <p:cNvSpPr>
            <a:spLocks/>
          </p:cNvSpPr>
          <p:nvPr/>
        </p:nvSpPr>
        <p:spPr bwMode="auto">
          <a:xfrm>
            <a:off x="352723" y="2514420"/>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dirty="0">
                <a:latin typeface="Monaco" charset="0"/>
                <a:ea typeface="ＭＳ Ｐゴシック" charset="0"/>
                <a:cs typeface="Monaco" charset="0"/>
                <a:sym typeface="Monaco" charset="0"/>
              </a:rPr>
              <a:t>{c1:[],c2:[]}</a:t>
            </a:r>
          </a:p>
        </p:txBody>
      </p:sp>
      <p:sp>
        <p:nvSpPr>
          <p:cNvPr id="36875" name="Rectangle 11"/>
          <p:cNvSpPr>
            <a:spLocks/>
          </p:cNvSpPr>
          <p:nvPr/>
        </p:nvSpPr>
        <p:spPr bwMode="auto">
          <a:xfrm>
            <a:off x="4667995" y="2701943"/>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{c1:[s(0)],c2:[]}</a:t>
            </a:r>
          </a:p>
        </p:txBody>
      </p:sp>
      <p:sp>
        <p:nvSpPr>
          <p:cNvPr id="36876" name="Rectangle 12"/>
          <p:cNvSpPr>
            <a:spLocks/>
          </p:cNvSpPr>
          <p:nvPr/>
        </p:nvSpPr>
        <p:spPr bwMode="auto">
          <a:xfrm>
            <a:off x="7198445" y="2657295"/>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{c1:[s(0)],c2:[]}</a:t>
            </a:r>
          </a:p>
        </p:txBody>
      </p:sp>
      <p:sp>
        <p:nvSpPr>
          <p:cNvPr id="36877" name="Oval 13"/>
          <p:cNvSpPr>
            <a:spLocks/>
          </p:cNvSpPr>
          <p:nvPr/>
        </p:nvSpPr>
        <p:spPr bwMode="auto">
          <a:xfrm>
            <a:off x="1651992" y="3076990"/>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78" name="Line 14"/>
          <p:cNvSpPr>
            <a:spLocks noChangeShapeType="1"/>
          </p:cNvSpPr>
          <p:nvPr/>
        </p:nvSpPr>
        <p:spPr bwMode="auto">
          <a:xfrm rot="10800000" flipH="1">
            <a:off x="1711152" y="2701943"/>
            <a:ext cx="0" cy="37839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79" name="Rectangle 15"/>
          <p:cNvSpPr>
            <a:spLocks/>
          </p:cNvSpPr>
          <p:nvPr/>
        </p:nvSpPr>
        <p:spPr bwMode="auto">
          <a:xfrm>
            <a:off x="200918" y="3005553"/>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{c1:[s(0)],c2:[]}</a:t>
            </a:r>
          </a:p>
        </p:txBody>
      </p:sp>
      <p:sp>
        <p:nvSpPr>
          <p:cNvPr id="36880" name="Oval 16"/>
          <p:cNvSpPr>
            <a:spLocks/>
          </p:cNvSpPr>
          <p:nvPr/>
        </p:nvSpPr>
        <p:spPr bwMode="auto">
          <a:xfrm>
            <a:off x="4500562" y="3443107"/>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81" name="Rectangle 17"/>
          <p:cNvSpPr>
            <a:spLocks/>
          </p:cNvSpPr>
          <p:nvPr/>
        </p:nvSpPr>
        <p:spPr bwMode="auto">
          <a:xfrm>
            <a:off x="4673576" y="3255584"/>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882" name="Line 18"/>
          <p:cNvSpPr>
            <a:spLocks noChangeShapeType="1"/>
          </p:cNvSpPr>
          <p:nvPr/>
        </p:nvSpPr>
        <p:spPr bwMode="auto">
          <a:xfrm rot="10800000" flipH="1">
            <a:off x="4563070" y="2847051"/>
            <a:ext cx="0" cy="60387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3" name="Rectangle 19"/>
          <p:cNvSpPr>
            <a:spLocks/>
          </p:cNvSpPr>
          <p:nvPr/>
        </p:nvSpPr>
        <p:spPr bwMode="auto">
          <a:xfrm>
            <a:off x="3620988" y="2853748"/>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a:ea typeface="ＭＳ Ｐゴシック" charset="0"/>
                <a:cs typeface="Gill Sans" charset="0"/>
              </a:rPr>
              <a:t>s(c1,0)</a:t>
            </a:r>
          </a:p>
        </p:txBody>
      </p:sp>
      <p:sp>
        <p:nvSpPr>
          <p:cNvPr id="36884" name="Oval 20"/>
          <p:cNvSpPr>
            <a:spLocks/>
          </p:cNvSpPr>
          <p:nvPr/>
        </p:nvSpPr>
        <p:spPr bwMode="auto">
          <a:xfrm>
            <a:off x="1651992" y="3666349"/>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85" name="Line 21"/>
          <p:cNvSpPr>
            <a:spLocks noChangeShapeType="1"/>
          </p:cNvSpPr>
          <p:nvPr/>
        </p:nvSpPr>
        <p:spPr bwMode="auto">
          <a:xfrm rot="10800000" flipH="1">
            <a:off x="1714500" y="3184146"/>
            <a:ext cx="0" cy="47215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6" name="Line 22"/>
          <p:cNvSpPr>
            <a:spLocks noChangeShapeType="1"/>
          </p:cNvSpPr>
          <p:nvPr/>
        </p:nvSpPr>
        <p:spPr bwMode="auto">
          <a:xfrm rot="10800000" flipH="1">
            <a:off x="1760265" y="3511197"/>
            <a:ext cx="2750344" cy="216545"/>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7" name="Rectangle 23"/>
          <p:cNvSpPr>
            <a:spLocks/>
          </p:cNvSpPr>
          <p:nvPr/>
        </p:nvSpPr>
        <p:spPr bwMode="auto">
          <a:xfrm>
            <a:off x="1990204" y="3362740"/>
            <a:ext cx="137717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i="1">
                <a:solidFill>
                  <a:srgbClr val="0000FF"/>
                </a:solidFill>
                <a:ea typeface="ＭＳ Ｐゴシック" charset="0"/>
                <a:cs typeface="Gill Sans" charset="0"/>
              </a:rPr>
              <a:t>request_to_match(c1)</a:t>
            </a:r>
          </a:p>
        </p:txBody>
      </p:sp>
      <p:sp>
        <p:nvSpPr>
          <p:cNvPr id="36888" name="Rectangle 24"/>
          <p:cNvSpPr>
            <a:spLocks/>
          </p:cNvSpPr>
          <p:nvPr/>
        </p:nvSpPr>
        <p:spPr bwMode="auto">
          <a:xfrm>
            <a:off x="356072" y="3603842"/>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889" name="Oval 25"/>
          <p:cNvSpPr>
            <a:spLocks/>
          </p:cNvSpPr>
          <p:nvPr/>
        </p:nvSpPr>
        <p:spPr bwMode="auto">
          <a:xfrm>
            <a:off x="1651992" y="4112834"/>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90" name="Line 26"/>
          <p:cNvSpPr>
            <a:spLocks noChangeShapeType="1"/>
          </p:cNvSpPr>
          <p:nvPr/>
        </p:nvSpPr>
        <p:spPr bwMode="auto">
          <a:xfrm rot="10800000" flipH="1">
            <a:off x="1714500" y="3800295"/>
            <a:ext cx="0" cy="3225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1" name="Rectangle 27"/>
          <p:cNvSpPr>
            <a:spLocks/>
          </p:cNvSpPr>
          <p:nvPr/>
        </p:nvSpPr>
        <p:spPr bwMode="auto">
          <a:xfrm>
            <a:off x="356072" y="4050326"/>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892" name="Oval 28"/>
          <p:cNvSpPr>
            <a:spLocks/>
          </p:cNvSpPr>
          <p:nvPr/>
        </p:nvSpPr>
        <p:spPr bwMode="auto">
          <a:xfrm>
            <a:off x="4500562" y="4148553"/>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93" name="Line 29"/>
          <p:cNvSpPr>
            <a:spLocks noChangeShapeType="1"/>
          </p:cNvSpPr>
          <p:nvPr/>
        </p:nvSpPr>
        <p:spPr bwMode="auto">
          <a:xfrm rot="10800000" flipH="1">
            <a:off x="4563070" y="3559193"/>
            <a:ext cx="0" cy="60275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4" name="Line 30"/>
          <p:cNvSpPr>
            <a:spLocks noChangeShapeType="1"/>
          </p:cNvSpPr>
          <p:nvPr/>
        </p:nvSpPr>
        <p:spPr bwMode="auto">
          <a:xfrm rot="10800000">
            <a:off x="1759148" y="4166412"/>
            <a:ext cx="2741414" cy="34603"/>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5" name="Rectangle 31"/>
          <p:cNvSpPr>
            <a:spLocks/>
          </p:cNvSpPr>
          <p:nvPr/>
        </p:nvSpPr>
        <p:spPr bwMode="auto">
          <a:xfrm>
            <a:off x="2183309" y="3889591"/>
            <a:ext cx="14023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i="1">
                <a:solidFill>
                  <a:srgbClr val="3F691E"/>
                </a:solidFill>
                <a:ea typeface="ＭＳ Ｐゴシック" charset="0"/>
                <a:cs typeface="Gill Sans" charset="0"/>
              </a:rPr>
              <a:t>match (s(c1,0) + r(c1))</a:t>
            </a:r>
          </a:p>
        </p:txBody>
      </p:sp>
      <p:sp>
        <p:nvSpPr>
          <p:cNvPr id="36896" name="Oval 32"/>
          <p:cNvSpPr>
            <a:spLocks/>
          </p:cNvSpPr>
          <p:nvPr/>
        </p:nvSpPr>
        <p:spPr bwMode="auto">
          <a:xfrm>
            <a:off x="7027664" y="4327146"/>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97" name="Line 33"/>
          <p:cNvSpPr>
            <a:spLocks noChangeShapeType="1"/>
          </p:cNvSpPr>
          <p:nvPr/>
        </p:nvSpPr>
        <p:spPr bwMode="auto">
          <a:xfrm rot="10800000" flipH="1">
            <a:off x="7090172" y="3058015"/>
            <a:ext cx="0" cy="128252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8" name="Freeform 34"/>
          <p:cNvSpPr>
            <a:spLocks/>
          </p:cNvSpPr>
          <p:nvPr/>
        </p:nvSpPr>
        <p:spPr bwMode="auto">
          <a:xfrm>
            <a:off x="1785937" y="4175342"/>
            <a:ext cx="5206008" cy="242218"/>
          </a:xfrm>
          <a:custGeom>
            <a:avLst/>
            <a:gdLst>
              <a:gd name="T0" fmla="*/ 0 w 21600"/>
              <a:gd name="T1" fmla="*/ 0 h 19264"/>
              <a:gd name="T2" fmla="*/ 10893 w 21600"/>
              <a:gd name="T3" fmla="*/ 17695 h 19264"/>
              <a:gd name="T4" fmla="*/ 21600 w 21600"/>
              <a:gd name="T5" fmla="*/ 16987 h 19264"/>
            </a:gdLst>
            <a:ahLst/>
            <a:cxnLst>
              <a:cxn ang="0">
                <a:pos x="T0" y="T1"/>
              </a:cxn>
              <a:cxn ang="0">
                <a:pos x="T2" y="T3"/>
              </a:cxn>
              <a:cxn ang="0">
                <a:pos x="T4" y="T5"/>
              </a:cxn>
            </a:cxnLst>
            <a:rect l="0" t="0" r="r" b="b"/>
            <a:pathLst>
              <a:path w="21600" h="19264">
                <a:moveTo>
                  <a:pt x="0" y="0"/>
                </a:moveTo>
                <a:cubicBezTo>
                  <a:pt x="0" y="0"/>
                  <a:pt x="9124" y="14272"/>
                  <a:pt x="10893" y="17695"/>
                </a:cubicBezTo>
                <a:cubicBezTo>
                  <a:pt x="12911" y="21600"/>
                  <a:pt x="21600" y="16987"/>
                  <a:pt x="21600" y="16987"/>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9" name="AutoShape 35"/>
          <p:cNvSpPr>
            <a:spLocks/>
          </p:cNvSpPr>
          <p:nvPr/>
        </p:nvSpPr>
        <p:spPr bwMode="auto">
          <a:xfrm>
            <a:off x="4839891" y="3755646"/>
            <a:ext cx="901898" cy="428625"/>
          </a:xfrm>
          <a:custGeom>
            <a:avLst/>
            <a:gdLst/>
            <a:ahLst/>
            <a:cxnLst/>
            <a:rect l="0" t="0" r="r" b="b"/>
            <a:pathLst>
              <a:path w="18601" h="21600">
                <a:moveTo>
                  <a:pt x="3130" y="0"/>
                </a:moveTo>
                <a:cubicBezTo>
                  <a:pt x="1401" y="0"/>
                  <a:pt x="0" y="3425"/>
                  <a:pt x="0" y="7650"/>
                </a:cubicBezTo>
                <a:lnTo>
                  <a:pt x="0" y="13950"/>
                </a:lnTo>
                <a:cubicBezTo>
                  <a:pt x="0" y="14161"/>
                  <a:pt x="16" y="14362"/>
                  <a:pt x="23" y="14569"/>
                </a:cubicBezTo>
                <a:lnTo>
                  <a:pt x="-2999" y="19209"/>
                </a:lnTo>
                <a:lnTo>
                  <a:pt x="915" y="19350"/>
                </a:lnTo>
                <a:cubicBezTo>
                  <a:pt x="916" y="19353"/>
                  <a:pt x="914" y="19361"/>
                  <a:pt x="915" y="19364"/>
                </a:cubicBezTo>
                <a:cubicBezTo>
                  <a:pt x="1481" y="20748"/>
                  <a:pt x="2266" y="21600"/>
                  <a:pt x="3130" y="21600"/>
                </a:cubicBezTo>
                <a:lnTo>
                  <a:pt x="15470" y="21600"/>
                </a:lnTo>
                <a:cubicBezTo>
                  <a:pt x="17199" y="21600"/>
                  <a:pt x="18601" y="18175"/>
                  <a:pt x="18601" y="13950"/>
                </a:cubicBezTo>
                <a:lnTo>
                  <a:pt x="18601" y="7650"/>
                </a:lnTo>
                <a:cubicBezTo>
                  <a:pt x="18601" y="3425"/>
                  <a:pt x="17199" y="0"/>
                  <a:pt x="15470" y="0"/>
                </a:cubicBezTo>
                <a:lnTo>
                  <a:pt x="3130" y="0"/>
                </a:lnTo>
                <a:close/>
                <a:moveTo>
                  <a:pt x="3130" y="0"/>
                </a:moveTo>
              </a:path>
            </a:pathLst>
          </a:custGeom>
          <a:solidFill>
            <a:srgbClr val="66B132"/>
          </a:solidFill>
          <a:ln w="635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dirty="0">
                <a:ea typeface="ＭＳ Ｐゴシック" charset="0"/>
                <a:cs typeface="Gill Sans" charset="0"/>
              </a:rPr>
              <a:t>Success</a:t>
            </a:r>
          </a:p>
        </p:txBody>
      </p:sp>
      <p:sp>
        <p:nvSpPr>
          <p:cNvPr id="36900" name="Rectangle 36"/>
          <p:cNvSpPr>
            <a:spLocks/>
          </p:cNvSpPr>
          <p:nvPr/>
        </p:nvSpPr>
        <p:spPr bwMode="auto">
          <a:xfrm>
            <a:off x="7233047" y="4291428"/>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901" name="AutoShape 37"/>
          <p:cNvSpPr>
            <a:spLocks/>
          </p:cNvSpPr>
          <p:nvPr/>
        </p:nvSpPr>
        <p:spPr bwMode="auto">
          <a:xfrm>
            <a:off x="7304484" y="3452037"/>
            <a:ext cx="1339453" cy="616148"/>
          </a:xfrm>
          <a:custGeom>
            <a:avLst/>
            <a:gdLst/>
            <a:ahLst/>
            <a:cxnLst/>
            <a:rect l="0" t="0" r="r" b="b"/>
            <a:pathLst>
              <a:path w="21600" h="15088">
                <a:moveTo>
                  <a:pt x="2448" y="0"/>
                </a:moveTo>
                <a:cubicBezTo>
                  <a:pt x="1096" y="0"/>
                  <a:pt x="0" y="1664"/>
                  <a:pt x="0" y="3717"/>
                </a:cubicBezTo>
                <a:lnTo>
                  <a:pt x="0" y="11371"/>
                </a:lnTo>
                <a:cubicBezTo>
                  <a:pt x="0" y="13424"/>
                  <a:pt x="1096" y="15088"/>
                  <a:pt x="2448" y="15088"/>
                </a:cubicBezTo>
                <a:lnTo>
                  <a:pt x="8388" y="15088"/>
                </a:lnTo>
                <a:lnTo>
                  <a:pt x="7767" y="21600"/>
                </a:lnTo>
                <a:lnTo>
                  <a:pt x="10044" y="15088"/>
                </a:lnTo>
                <a:lnTo>
                  <a:pt x="19152" y="15088"/>
                </a:lnTo>
                <a:cubicBezTo>
                  <a:pt x="20504" y="15088"/>
                  <a:pt x="21600" y="13424"/>
                  <a:pt x="21600" y="11371"/>
                </a:cubicBezTo>
                <a:lnTo>
                  <a:pt x="21600" y="3717"/>
                </a:lnTo>
                <a:cubicBezTo>
                  <a:pt x="21600" y="1664"/>
                  <a:pt x="20504" y="0"/>
                  <a:pt x="19152" y="0"/>
                </a:cubicBezTo>
                <a:lnTo>
                  <a:pt x="2448" y="0"/>
                </a:lnTo>
                <a:close/>
                <a:moveTo>
                  <a:pt x="2448" y="0"/>
                </a:moveTo>
              </a:path>
            </a:pathLst>
          </a:custGeom>
          <a:solidFill>
            <a:srgbClr val="E6F37D"/>
          </a:solidFill>
          <a:ln w="12700" cap="flat" cmpd="sng">
            <a:solidFill>
              <a:schemeClr val="tx1"/>
            </a:solidFill>
            <a:prstDash val="solid"/>
            <a:miter lim="800000"/>
            <a:headEnd type="none" w="med" len="med"/>
            <a:tailEnd type="none" w="med" len="med"/>
          </a:ln>
        </p:spPr>
        <p:txBody>
          <a:bodyPr lIns="0" tIns="0" rIns="0" bIns="0" anchor="ctr"/>
          <a:lstStyle/>
          <a:p>
            <a:pPr algn="ctr">
              <a:tabLst>
                <a:tab pos="750067" algn="l"/>
                <a:tab pos="750067" algn="l"/>
              </a:tabLst>
            </a:pPr>
            <a:r>
              <a:rPr lang="en-US" sz="1300" dirty="0">
                <a:ea typeface="ＭＳ Ｐゴシック" charset="0"/>
                <a:cs typeface="Gill Sans" charset="0"/>
              </a:rPr>
              <a:t>Flush unconsumed</a:t>
            </a:r>
          </a:p>
          <a:p>
            <a:pPr algn="ctr">
              <a:tabLst>
                <a:tab pos="750067" algn="l"/>
                <a:tab pos="750067" algn="l"/>
              </a:tabLst>
            </a:pPr>
            <a:r>
              <a:rPr lang="en-US" sz="1300" dirty="0">
                <a:ea typeface="ＭＳ Ｐゴシック" charset="0"/>
                <a:cs typeface="Gill Sans" charset="0"/>
              </a:rPr>
              <a:t>send!</a:t>
            </a:r>
          </a:p>
        </p:txBody>
      </p:sp>
      <p:sp>
        <p:nvSpPr>
          <p:cNvPr id="36902" name="Rectangle 38"/>
          <p:cNvSpPr>
            <a:spLocks/>
          </p:cNvSpPr>
          <p:nvPr/>
        </p:nvSpPr>
        <p:spPr bwMode="auto">
          <a:xfrm>
            <a:off x="1143000" y="1987568"/>
            <a:ext cx="1104945" cy="182196"/>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903" name="Rectangle 39"/>
          <p:cNvSpPr>
            <a:spLocks/>
          </p:cNvSpPr>
          <p:nvPr/>
        </p:nvSpPr>
        <p:spPr bwMode="auto">
          <a:xfrm>
            <a:off x="4080868" y="1969709"/>
            <a:ext cx="886204" cy="200055"/>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904" name="Rectangle 40"/>
          <p:cNvSpPr>
            <a:spLocks/>
          </p:cNvSpPr>
          <p:nvPr/>
        </p:nvSpPr>
        <p:spPr bwMode="auto">
          <a:xfrm>
            <a:off x="1476248" y="1664775"/>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1</a:t>
            </a:r>
          </a:p>
        </p:txBody>
      </p:sp>
      <p:sp>
        <p:nvSpPr>
          <p:cNvPr id="36905" name="Rectangle 41"/>
          <p:cNvSpPr>
            <a:spLocks/>
          </p:cNvSpPr>
          <p:nvPr/>
        </p:nvSpPr>
        <p:spPr bwMode="auto">
          <a:xfrm>
            <a:off x="4288173" y="1669240"/>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2</a:t>
            </a:r>
          </a:p>
        </p:txBody>
      </p:sp>
      <p:sp>
        <p:nvSpPr>
          <p:cNvPr id="36906" name="Rectangle 42"/>
          <p:cNvSpPr>
            <a:spLocks/>
          </p:cNvSpPr>
          <p:nvPr/>
        </p:nvSpPr>
        <p:spPr bwMode="auto">
          <a:xfrm>
            <a:off x="6855268" y="1664775"/>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3</a:t>
            </a:r>
          </a:p>
        </p:txBody>
      </p:sp>
    </p:spTree>
    <p:extLst>
      <p:ext uri="{BB962C8B-B14F-4D97-AF65-F5344CB8AC3E}">
        <p14:creationId xmlns:p14="http://schemas.microsoft.com/office/powerpoint/2010/main" val="161070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867"/>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6868"/>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6874"/>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6904"/>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6905"/>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690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9"/>
                                        </p:tgtEl>
                                        <p:attrNameLst>
                                          <p:attrName>style.visibility</p:attrName>
                                        </p:attrNameLst>
                                      </p:cBhvr>
                                      <p:to>
                                        <p:strVal val="visible"/>
                                      </p:to>
                                    </p:set>
                                  </p:childTnLst>
                                </p:cTn>
                              </p:par>
                            </p:childTnLst>
                          </p:cTn>
                        </p:par>
                        <p:par>
                          <p:cTn id="29" fill="hold" nodeType="afterGroup">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6902"/>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36870"/>
                                        </p:tgtEl>
                                        <p:attrNameLst>
                                          <p:attrName>style.visibility</p:attrName>
                                        </p:attrNameLst>
                                      </p:cBhvr>
                                      <p:to>
                                        <p:strVal val="visible"/>
                                      </p:to>
                                    </p:set>
                                  </p:childTnLst>
                                </p:cTn>
                              </p:par>
                            </p:childTnLst>
                          </p:cTn>
                        </p:par>
                        <p:par>
                          <p:cTn id="35" fill="hold" nodeType="afterGroup">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36871"/>
                                        </p:tgtEl>
                                        <p:attrNameLst>
                                          <p:attrName>style.visibility</p:attrName>
                                        </p:attrNameLst>
                                      </p:cBhvr>
                                      <p:to>
                                        <p:strVal val="visible"/>
                                      </p:to>
                                    </p:set>
                                  </p:childTnLst>
                                </p:cTn>
                              </p:par>
                            </p:childTnLst>
                          </p:cTn>
                        </p:par>
                        <p:par>
                          <p:cTn id="38" fill="hold" nodeType="afterGroup">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36872"/>
                                        </p:tgtEl>
                                        <p:attrNameLst>
                                          <p:attrName>style.visibility</p:attrName>
                                        </p:attrNameLst>
                                      </p:cBhvr>
                                      <p:to>
                                        <p:strVal val="visible"/>
                                      </p:to>
                                    </p:set>
                                  </p:childTnLst>
                                </p:cTn>
                              </p:par>
                            </p:childTnLst>
                          </p:cTn>
                        </p:par>
                        <p:par>
                          <p:cTn id="41" fill="hold" nodeType="afterGroup">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3687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687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687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688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687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687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6879"/>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6880"/>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9"/>
                                          </p:stCondLst>
                                        </p:cTn>
                                        <p:tgtEl>
                                          <p:spTgt spid="36902"/>
                                        </p:tgtEl>
                                        <p:attrNameLst>
                                          <p:attrName>style.visibility</p:attrName>
                                        </p:attrNameLst>
                                      </p:cBhvr>
                                      <p:to>
                                        <p:strVal val="hidden"/>
                                      </p:to>
                                    </p:set>
                                  </p:childTnLst>
                                </p:cTn>
                              </p:par>
                            </p:childTnLst>
                          </p:cTn>
                        </p:par>
                        <p:par>
                          <p:cTn id="62" fill="hold" nodeType="afterGroup">
                            <p:stCondLst>
                              <p:cond delay="10"/>
                            </p:stCondLst>
                            <p:childTnLst>
                              <p:par>
                                <p:cTn id="63" presetID="1" presetClass="entr" presetSubtype="0" fill="hold" grpId="0" nodeType="afterEffect">
                                  <p:stCondLst>
                                    <p:cond delay="0"/>
                                  </p:stCondLst>
                                  <p:childTnLst>
                                    <p:set>
                                      <p:cBhvr>
                                        <p:cTn id="64" dur="1" fill="hold">
                                          <p:stCondLst>
                                            <p:cond delay="0"/>
                                          </p:stCondLst>
                                        </p:cTn>
                                        <p:tgtEl>
                                          <p:spTgt spid="36903"/>
                                        </p:tgtEl>
                                        <p:attrNameLst>
                                          <p:attrName>style.visibility</p:attrName>
                                        </p:attrNameLst>
                                      </p:cBhvr>
                                      <p:to>
                                        <p:strVal val="visible"/>
                                      </p:to>
                                    </p:set>
                                  </p:childTnLst>
                                </p:cTn>
                              </p:par>
                            </p:childTnLst>
                          </p:cTn>
                        </p:par>
                        <p:par>
                          <p:cTn id="65" fill="hold" nodeType="afterGroup">
                            <p:stCondLst>
                              <p:cond delay="10"/>
                            </p:stCondLst>
                            <p:childTnLst>
                              <p:par>
                                <p:cTn id="66" presetID="1" presetClass="entr" presetSubtype="0" fill="hold" grpId="0" nodeType="afterEffect">
                                  <p:stCondLst>
                                    <p:cond delay="0"/>
                                  </p:stCondLst>
                                  <p:childTnLst>
                                    <p:set>
                                      <p:cBhvr>
                                        <p:cTn id="67" dur="1" fill="hold">
                                          <p:stCondLst>
                                            <p:cond delay="0"/>
                                          </p:stCondLst>
                                        </p:cTn>
                                        <p:tgtEl>
                                          <p:spTgt spid="36881"/>
                                        </p:tgtEl>
                                        <p:attrNameLst>
                                          <p:attrName>style.visibility</p:attrName>
                                        </p:attrNameLst>
                                      </p:cBhvr>
                                      <p:to>
                                        <p:strVal val="visible"/>
                                      </p:to>
                                    </p:set>
                                  </p:childTnLst>
                                </p:cTn>
                              </p:par>
                            </p:childTnLst>
                          </p:cTn>
                        </p:par>
                        <p:par>
                          <p:cTn id="68" fill="hold" nodeType="afterGroup">
                            <p:stCondLst>
                              <p:cond delay="10"/>
                            </p:stCondLst>
                            <p:childTnLst>
                              <p:par>
                                <p:cTn id="69" presetID="1" presetClass="entr" presetSubtype="0" fill="hold" grpId="0" nodeType="afterEffect">
                                  <p:stCondLst>
                                    <p:cond delay="0"/>
                                  </p:stCondLst>
                                  <p:childTnLst>
                                    <p:set>
                                      <p:cBhvr>
                                        <p:cTn id="70" dur="1" fill="hold">
                                          <p:stCondLst>
                                            <p:cond delay="0"/>
                                          </p:stCondLst>
                                        </p:cTn>
                                        <p:tgtEl>
                                          <p:spTgt spid="36882"/>
                                        </p:tgtEl>
                                        <p:attrNameLst>
                                          <p:attrName>style.visibility</p:attrName>
                                        </p:attrNameLst>
                                      </p:cBhvr>
                                      <p:to>
                                        <p:strVal val="visible"/>
                                      </p:to>
                                    </p:set>
                                  </p:childTnLst>
                                </p:cTn>
                              </p:par>
                            </p:childTnLst>
                          </p:cTn>
                        </p:par>
                        <p:par>
                          <p:cTn id="71" fill="hold" nodeType="afterGroup">
                            <p:stCondLst>
                              <p:cond delay="10"/>
                            </p:stCondLst>
                            <p:childTnLst>
                              <p:par>
                                <p:cTn id="72" presetID="1" presetClass="entr" presetSubtype="0" fill="hold" grpId="0" nodeType="afterEffect">
                                  <p:stCondLst>
                                    <p:cond delay="0"/>
                                  </p:stCondLst>
                                  <p:childTnLst>
                                    <p:set>
                                      <p:cBhvr>
                                        <p:cTn id="73" dur="1" fill="hold">
                                          <p:stCondLst>
                                            <p:cond delay="0"/>
                                          </p:stCondLst>
                                        </p:cTn>
                                        <p:tgtEl>
                                          <p:spTgt spid="36884"/>
                                        </p:tgtEl>
                                        <p:attrNameLst>
                                          <p:attrName>style.visibility</p:attrName>
                                        </p:attrNameLst>
                                      </p:cBhvr>
                                      <p:to>
                                        <p:strVal val="visible"/>
                                      </p:to>
                                    </p:set>
                                  </p:childTnLst>
                                </p:cTn>
                              </p:par>
                            </p:childTnLst>
                          </p:cTn>
                        </p:par>
                        <p:par>
                          <p:cTn id="74" fill="hold" nodeType="afterGroup">
                            <p:stCondLst>
                              <p:cond delay="10"/>
                            </p:stCondLst>
                            <p:childTnLst>
                              <p:par>
                                <p:cTn id="75" presetID="1" presetClass="entr" presetSubtype="0" fill="hold" grpId="0" nodeType="afterEffect">
                                  <p:stCondLst>
                                    <p:cond delay="0"/>
                                  </p:stCondLst>
                                  <p:childTnLst>
                                    <p:set>
                                      <p:cBhvr>
                                        <p:cTn id="76" dur="1" fill="hold">
                                          <p:stCondLst>
                                            <p:cond delay="0"/>
                                          </p:stCondLst>
                                        </p:cTn>
                                        <p:tgtEl>
                                          <p:spTgt spid="36885"/>
                                        </p:tgtEl>
                                        <p:attrNameLst>
                                          <p:attrName>style.visibility</p:attrName>
                                        </p:attrNameLst>
                                      </p:cBhvr>
                                      <p:to>
                                        <p:strVal val="visible"/>
                                      </p:to>
                                    </p:set>
                                  </p:childTnLst>
                                </p:cTn>
                              </p:par>
                            </p:childTnLst>
                          </p:cTn>
                        </p:par>
                        <p:par>
                          <p:cTn id="77" fill="hold" nodeType="afterGroup">
                            <p:stCondLst>
                              <p:cond delay="10"/>
                            </p:stCondLst>
                            <p:childTnLst>
                              <p:par>
                                <p:cTn id="78" presetID="1" presetClass="entr" presetSubtype="0" fill="hold" grpId="0" nodeType="afterEffect">
                                  <p:stCondLst>
                                    <p:cond delay="0"/>
                                  </p:stCondLst>
                                  <p:childTnLst>
                                    <p:set>
                                      <p:cBhvr>
                                        <p:cTn id="79" dur="1" fill="hold">
                                          <p:stCondLst>
                                            <p:cond delay="0"/>
                                          </p:stCondLst>
                                        </p:cTn>
                                        <p:tgtEl>
                                          <p:spTgt spid="36886"/>
                                        </p:tgtEl>
                                        <p:attrNameLst>
                                          <p:attrName>style.visibility</p:attrName>
                                        </p:attrNameLst>
                                      </p:cBhvr>
                                      <p:to>
                                        <p:strVal val="visible"/>
                                      </p:to>
                                    </p:set>
                                  </p:childTnLst>
                                </p:cTn>
                              </p:par>
                            </p:childTnLst>
                          </p:cTn>
                        </p:par>
                        <p:par>
                          <p:cTn id="80" fill="hold" nodeType="afterGroup">
                            <p:stCondLst>
                              <p:cond delay="10"/>
                            </p:stCondLst>
                            <p:childTnLst>
                              <p:par>
                                <p:cTn id="81" presetID="1" presetClass="entr" presetSubtype="0" fill="hold" grpId="0" nodeType="afterEffect">
                                  <p:stCondLst>
                                    <p:cond delay="0"/>
                                  </p:stCondLst>
                                  <p:childTnLst>
                                    <p:set>
                                      <p:cBhvr>
                                        <p:cTn id="82" dur="1" fill="hold">
                                          <p:stCondLst>
                                            <p:cond delay="0"/>
                                          </p:stCondLst>
                                        </p:cTn>
                                        <p:tgtEl>
                                          <p:spTgt spid="36887"/>
                                        </p:tgtEl>
                                        <p:attrNameLst>
                                          <p:attrName>style.visibility</p:attrName>
                                        </p:attrNameLst>
                                      </p:cBhvr>
                                      <p:to>
                                        <p:strVal val="visible"/>
                                      </p:to>
                                    </p:set>
                                  </p:childTnLst>
                                </p:cTn>
                              </p:par>
                            </p:childTnLst>
                          </p:cTn>
                        </p:par>
                        <p:par>
                          <p:cTn id="83" fill="hold" nodeType="afterGroup">
                            <p:stCondLst>
                              <p:cond delay="10"/>
                            </p:stCondLst>
                            <p:childTnLst>
                              <p:par>
                                <p:cTn id="84" presetID="1" presetClass="entr" presetSubtype="0" fill="hold" grpId="0" nodeType="afterEffect">
                                  <p:stCondLst>
                                    <p:cond delay="0"/>
                                  </p:stCondLst>
                                  <p:childTnLst>
                                    <p:set>
                                      <p:cBhvr>
                                        <p:cTn id="85" dur="1" fill="hold">
                                          <p:stCondLst>
                                            <p:cond delay="0"/>
                                          </p:stCondLst>
                                        </p:cTn>
                                        <p:tgtEl>
                                          <p:spTgt spid="36888"/>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6889"/>
                                        </p:tgtEl>
                                        <p:attrNameLst>
                                          <p:attrName>style.visibility</p:attrName>
                                        </p:attrNameLst>
                                      </p:cBhvr>
                                      <p:to>
                                        <p:strVal val="visible"/>
                                      </p:to>
                                    </p:set>
                                  </p:childTnLst>
                                </p:cTn>
                              </p:par>
                            </p:childTnLst>
                          </p:cTn>
                        </p:par>
                        <p:par>
                          <p:cTn id="90" fill="hold" nodeType="afterGroup">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36890"/>
                                        </p:tgtEl>
                                        <p:attrNameLst>
                                          <p:attrName>style.visibility</p:attrName>
                                        </p:attrNameLst>
                                      </p:cBhvr>
                                      <p:to>
                                        <p:strVal val="visible"/>
                                      </p:to>
                                    </p:set>
                                  </p:childTnLst>
                                </p:cTn>
                              </p:par>
                            </p:childTnLst>
                          </p:cTn>
                        </p:par>
                        <p:par>
                          <p:cTn id="93" fill="hold" nodeType="afterGroup">
                            <p:stCondLst>
                              <p:cond delay="0"/>
                            </p:stCondLst>
                            <p:childTnLst>
                              <p:par>
                                <p:cTn id="94" presetID="1" presetClass="entr" presetSubtype="0" fill="hold" grpId="0" nodeType="afterEffect">
                                  <p:stCondLst>
                                    <p:cond delay="0"/>
                                  </p:stCondLst>
                                  <p:childTnLst>
                                    <p:set>
                                      <p:cBhvr>
                                        <p:cTn id="95" dur="1" fill="hold">
                                          <p:stCondLst>
                                            <p:cond delay="0"/>
                                          </p:stCondLst>
                                        </p:cTn>
                                        <p:tgtEl>
                                          <p:spTgt spid="36891"/>
                                        </p:tgtEl>
                                        <p:attrNameLst>
                                          <p:attrName>style.visibility</p:attrName>
                                        </p:attrNameLst>
                                      </p:cBhvr>
                                      <p:to>
                                        <p:strVal val="visible"/>
                                      </p:to>
                                    </p:set>
                                  </p:childTnLst>
                                </p:cTn>
                              </p:par>
                            </p:childTnLst>
                          </p:cTn>
                        </p:par>
                        <p:par>
                          <p:cTn id="96" fill="hold" nodeType="afterGroup">
                            <p:stCondLst>
                              <p:cond delay="0"/>
                            </p:stCondLst>
                            <p:childTnLst>
                              <p:par>
                                <p:cTn id="97" presetID="1" presetClass="entr" presetSubtype="0" fill="hold" grpId="0" nodeType="afterEffect">
                                  <p:stCondLst>
                                    <p:cond delay="0"/>
                                  </p:stCondLst>
                                  <p:childTnLst>
                                    <p:set>
                                      <p:cBhvr>
                                        <p:cTn id="98" dur="1" fill="hold">
                                          <p:stCondLst>
                                            <p:cond delay="0"/>
                                          </p:stCondLst>
                                        </p:cTn>
                                        <p:tgtEl>
                                          <p:spTgt spid="36892"/>
                                        </p:tgtEl>
                                        <p:attrNameLst>
                                          <p:attrName>style.visibility</p:attrName>
                                        </p:attrNameLst>
                                      </p:cBhvr>
                                      <p:to>
                                        <p:strVal val="visible"/>
                                      </p:to>
                                    </p:set>
                                  </p:childTnLst>
                                </p:cTn>
                              </p:par>
                            </p:childTnLst>
                          </p:cTn>
                        </p:par>
                        <p:par>
                          <p:cTn id="99" fill="hold" nodeType="afterGroup">
                            <p:stCondLst>
                              <p:cond delay="0"/>
                            </p:stCondLst>
                            <p:childTnLst>
                              <p:par>
                                <p:cTn id="100" presetID="1" presetClass="entr" presetSubtype="0" fill="hold" grpId="0" nodeType="afterEffect">
                                  <p:stCondLst>
                                    <p:cond delay="0"/>
                                  </p:stCondLst>
                                  <p:childTnLst>
                                    <p:set>
                                      <p:cBhvr>
                                        <p:cTn id="101" dur="1" fill="hold">
                                          <p:stCondLst>
                                            <p:cond delay="0"/>
                                          </p:stCondLst>
                                        </p:cTn>
                                        <p:tgtEl>
                                          <p:spTgt spid="36893"/>
                                        </p:tgtEl>
                                        <p:attrNameLst>
                                          <p:attrName>style.visibility</p:attrName>
                                        </p:attrNameLst>
                                      </p:cBhvr>
                                      <p:to>
                                        <p:strVal val="visible"/>
                                      </p:to>
                                    </p:set>
                                  </p:childTnLst>
                                </p:cTn>
                              </p:par>
                            </p:childTnLst>
                          </p:cTn>
                        </p:par>
                        <p:par>
                          <p:cTn id="102" fill="hold" nodeType="afterGroup">
                            <p:stCondLst>
                              <p:cond delay="0"/>
                            </p:stCondLst>
                            <p:childTnLst>
                              <p:par>
                                <p:cTn id="103" presetID="1" presetClass="entr" presetSubtype="0" fill="hold" grpId="0" nodeType="afterEffect">
                                  <p:stCondLst>
                                    <p:cond delay="0"/>
                                  </p:stCondLst>
                                  <p:childTnLst>
                                    <p:set>
                                      <p:cBhvr>
                                        <p:cTn id="104" dur="1" fill="hold">
                                          <p:stCondLst>
                                            <p:cond delay="0"/>
                                          </p:stCondLst>
                                        </p:cTn>
                                        <p:tgtEl>
                                          <p:spTgt spid="36894"/>
                                        </p:tgtEl>
                                        <p:attrNameLst>
                                          <p:attrName>style.visibility</p:attrName>
                                        </p:attrNameLst>
                                      </p:cBhvr>
                                      <p:to>
                                        <p:strVal val="visible"/>
                                      </p:to>
                                    </p:set>
                                  </p:childTnLst>
                                </p:cTn>
                              </p:par>
                            </p:childTnLst>
                          </p:cTn>
                        </p:par>
                        <p:par>
                          <p:cTn id="105" fill="hold" nodeType="afterGroup">
                            <p:stCondLst>
                              <p:cond delay="0"/>
                            </p:stCondLst>
                            <p:childTnLst>
                              <p:par>
                                <p:cTn id="106" presetID="1" presetClass="entr" presetSubtype="0" fill="hold" grpId="0" nodeType="afterEffect">
                                  <p:stCondLst>
                                    <p:cond delay="0"/>
                                  </p:stCondLst>
                                  <p:childTnLst>
                                    <p:set>
                                      <p:cBhvr>
                                        <p:cTn id="107" dur="1" fill="hold">
                                          <p:stCondLst>
                                            <p:cond delay="0"/>
                                          </p:stCondLst>
                                        </p:cTn>
                                        <p:tgtEl>
                                          <p:spTgt spid="36895"/>
                                        </p:tgtEl>
                                        <p:attrNameLst>
                                          <p:attrName>style.visibility</p:attrName>
                                        </p:attrNameLst>
                                      </p:cBhvr>
                                      <p:to>
                                        <p:strVal val="visible"/>
                                      </p:to>
                                    </p:set>
                                  </p:childTnLst>
                                </p:cTn>
                              </p:par>
                            </p:childTnLst>
                          </p:cTn>
                        </p:par>
                        <p:par>
                          <p:cTn id="108" fill="hold" nodeType="afterGroup">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36896"/>
                                        </p:tgtEl>
                                        <p:attrNameLst>
                                          <p:attrName>style.visibility</p:attrName>
                                        </p:attrNameLst>
                                      </p:cBhvr>
                                      <p:to>
                                        <p:strVal val="visible"/>
                                      </p:to>
                                    </p:set>
                                  </p:childTnLst>
                                </p:cTn>
                              </p:par>
                            </p:childTnLst>
                          </p:cTn>
                        </p:par>
                        <p:par>
                          <p:cTn id="111" fill="hold" nodeType="afterGroup">
                            <p:stCondLst>
                              <p:cond delay="0"/>
                            </p:stCondLst>
                            <p:childTnLst>
                              <p:par>
                                <p:cTn id="112" presetID="1" presetClass="entr" presetSubtype="0" fill="hold" grpId="0" nodeType="afterEffect">
                                  <p:stCondLst>
                                    <p:cond delay="0"/>
                                  </p:stCondLst>
                                  <p:childTnLst>
                                    <p:set>
                                      <p:cBhvr>
                                        <p:cTn id="113" dur="1" fill="hold">
                                          <p:stCondLst>
                                            <p:cond delay="0"/>
                                          </p:stCondLst>
                                        </p:cTn>
                                        <p:tgtEl>
                                          <p:spTgt spid="36897"/>
                                        </p:tgtEl>
                                        <p:attrNameLst>
                                          <p:attrName>style.visibility</p:attrName>
                                        </p:attrNameLst>
                                      </p:cBhvr>
                                      <p:to>
                                        <p:strVal val="visible"/>
                                      </p:to>
                                    </p:set>
                                  </p:childTnLst>
                                </p:cTn>
                              </p:par>
                            </p:childTnLst>
                          </p:cTn>
                        </p:par>
                        <p:par>
                          <p:cTn id="114" fill="hold" nodeType="afterGroup">
                            <p:stCondLst>
                              <p:cond delay="0"/>
                            </p:stCondLst>
                            <p:childTnLst>
                              <p:par>
                                <p:cTn id="115" presetID="1" presetClass="entr" presetSubtype="0" fill="hold" grpId="0" nodeType="afterEffect">
                                  <p:stCondLst>
                                    <p:cond delay="0"/>
                                  </p:stCondLst>
                                  <p:childTnLst>
                                    <p:set>
                                      <p:cBhvr>
                                        <p:cTn id="116" dur="1" fill="hold">
                                          <p:stCondLst>
                                            <p:cond delay="0"/>
                                          </p:stCondLst>
                                        </p:cTn>
                                        <p:tgtEl>
                                          <p:spTgt spid="36898"/>
                                        </p:tgtEl>
                                        <p:attrNameLst>
                                          <p:attrName>style.visibility</p:attrName>
                                        </p:attrNameLst>
                                      </p:cBhvr>
                                      <p:to>
                                        <p:strVal val="visible"/>
                                      </p:to>
                                    </p:set>
                                  </p:childTnLst>
                                </p:cTn>
                              </p:par>
                            </p:childTnLst>
                          </p:cTn>
                        </p:par>
                        <p:par>
                          <p:cTn id="117" fill="hold" nodeType="afterGroup">
                            <p:stCondLst>
                              <p:cond delay="0"/>
                            </p:stCondLst>
                            <p:childTnLst>
                              <p:par>
                                <p:cTn id="118" presetID="1" presetClass="entr" presetSubtype="0" fill="hold" grpId="0" nodeType="afterEffect">
                                  <p:stCondLst>
                                    <p:cond delay="0"/>
                                  </p:stCondLst>
                                  <p:childTnLst>
                                    <p:set>
                                      <p:cBhvr>
                                        <p:cTn id="119" dur="1" fill="hold">
                                          <p:stCondLst>
                                            <p:cond delay="0"/>
                                          </p:stCondLst>
                                        </p:cTn>
                                        <p:tgtEl>
                                          <p:spTgt spid="36900"/>
                                        </p:tgtEl>
                                        <p:attrNameLst>
                                          <p:attrName>style.visibility</p:attrName>
                                        </p:attrNameLst>
                                      </p:cBhvr>
                                      <p:to>
                                        <p:strVal val="visible"/>
                                      </p:to>
                                    </p:set>
                                  </p:childTnLst>
                                </p:cTn>
                              </p:par>
                              <p:par>
                                <p:cTn id="120" presetID="1" presetClass="exit" presetSubtype="0" fill="hold" grpId="1" nodeType="withEffect">
                                  <p:stCondLst>
                                    <p:cond delay="0"/>
                                  </p:stCondLst>
                                  <p:childTnLst>
                                    <p:set>
                                      <p:cBhvr>
                                        <p:cTn id="121" dur="1" fill="hold">
                                          <p:stCondLst>
                                            <p:cond delay="9"/>
                                          </p:stCondLst>
                                        </p:cTn>
                                        <p:tgtEl>
                                          <p:spTgt spid="36903"/>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36899"/>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69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nimBg="1" autoUpdateAnimBg="0"/>
      <p:bldP spid="36867" grpId="0" animBg="1" autoUpdateAnimBg="0"/>
      <p:bldP spid="36868" grpId="0" animBg="1"/>
      <p:bldP spid="36869" grpId="0" animBg="1"/>
      <p:bldP spid="36870" grpId="0" animBg="1"/>
      <p:bldP spid="36871" grpId="0" animBg="1"/>
      <p:bldP spid="36872" grpId="0" animBg="1"/>
      <p:bldP spid="36873" grpId="0" autoUpdateAnimBg="0"/>
      <p:bldP spid="36874" grpId="0" autoUpdateAnimBg="0"/>
      <p:bldP spid="36875" grpId="0" autoUpdateAnimBg="0"/>
      <p:bldP spid="36876" grpId="0" autoUpdateAnimBg="0"/>
      <p:bldP spid="36877" grpId="0" animBg="1"/>
      <p:bldP spid="36878" grpId="0" animBg="1"/>
      <p:bldP spid="36879" grpId="0" autoUpdateAnimBg="0"/>
      <p:bldP spid="36880" grpId="0" animBg="1"/>
      <p:bldP spid="36881" grpId="0" autoUpdateAnimBg="0"/>
      <p:bldP spid="36882" grpId="0" animBg="1"/>
      <p:bldP spid="36883" grpId="0" autoUpdateAnimBg="0"/>
      <p:bldP spid="36884" grpId="0" animBg="1"/>
      <p:bldP spid="36885" grpId="0" animBg="1"/>
      <p:bldP spid="36886" grpId="0" animBg="1"/>
      <p:bldP spid="36887" grpId="0" autoUpdateAnimBg="0"/>
      <p:bldP spid="36888" grpId="0" autoUpdateAnimBg="0"/>
      <p:bldP spid="36889" grpId="0" animBg="1"/>
      <p:bldP spid="36890" grpId="0" animBg="1"/>
      <p:bldP spid="36891" grpId="0" autoUpdateAnimBg="0"/>
      <p:bldP spid="36892" grpId="0" animBg="1"/>
      <p:bldP spid="36893" grpId="0" animBg="1"/>
      <p:bldP spid="36894" grpId="0" animBg="1"/>
      <p:bldP spid="36895" grpId="0" autoUpdateAnimBg="0"/>
      <p:bldP spid="36896" grpId="0" animBg="1"/>
      <p:bldP spid="36897" grpId="0" animBg="1"/>
      <p:bldP spid="36898" grpId="0" animBg="1"/>
      <p:bldP spid="36899" grpId="0" animBg="1" autoUpdateAnimBg="0"/>
      <p:bldP spid="36900" grpId="0" autoUpdateAnimBg="0"/>
      <p:bldP spid="36901" grpId="0" animBg="1" autoUpdateAnimBg="0"/>
      <p:bldP spid="36902" grpId="0" animBg="1"/>
      <p:bldP spid="36902" grpId="1" animBg="1"/>
      <p:bldP spid="36903" grpId="0" animBg="1"/>
      <p:bldP spid="36903" grpId="1" animBg="1"/>
      <p:bldP spid="36904" grpId="0" autoUpdateAnimBg="0"/>
      <p:bldP spid="36905" grpId="0" autoUpdateAnimBg="0"/>
      <p:bldP spid="3690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p:cNvSpPr>
          <p:nvPr/>
        </p:nvSpPr>
        <p:spPr bwMode="auto">
          <a:xfrm>
            <a:off x="1156395" y="1965903"/>
            <a:ext cx="1100480"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send(c2,1);</a:t>
            </a:r>
          </a:p>
        </p:txBody>
      </p:sp>
      <p:sp>
        <p:nvSpPr>
          <p:cNvPr id="37891" name="Rectangle 3"/>
          <p:cNvSpPr>
            <a:spLocks/>
          </p:cNvSpPr>
          <p:nvPr/>
        </p:nvSpPr>
        <p:spPr bwMode="auto">
          <a:xfrm>
            <a:off x="4071937" y="1965903"/>
            <a:ext cx="900393"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recv(c2);</a:t>
            </a:r>
          </a:p>
        </p:txBody>
      </p:sp>
      <p:sp>
        <p:nvSpPr>
          <p:cNvPr id="37892" name="Rectangle 4"/>
          <p:cNvSpPr>
            <a:spLocks/>
          </p:cNvSpPr>
          <p:nvPr/>
        </p:nvSpPr>
        <p:spPr bwMode="auto">
          <a:xfrm>
            <a:off x="6643687" y="1974833"/>
            <a:ext cx="900393"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recv(c2);</a:t>
            </a:r>
          </a:p>
        </p:txBody>
      </p:sp>
      <p:sp>
        <p:nvSpPr>
          <p:cNvPr id="37893" name="Oval 5"/>
          <p:cNvSpPr>
            <a:spLocks/>
          </p:cNvSpPr>
          <p:nvPr/>
        </p:nvSpPr>
        <p:spPr bwMode="auto">
          <a:xfrm>
            <a:off x="1732359" y="2751716"/>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894" name="Rectangle 6"/>
          <p:cNvSpPr>
            <a:spLocks/>
          </p:cNvSpPr>
          <p:nvPr/>
        </p:nvSpPr>
        <p:spPr bwMode="auto">
          <a:xfrm>
            <a:off x="294680" y="2689208"/>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{c1:[],c2:[s(1)]}</a:t>
            </a:r>
          </a:p>
        </p:txBody>
      </p:sp>
      <p:sp>
        <p:nvSpPr>
          <p:cNvPr id="37895" name="Oval 7"/>
          <p:cNvSpPr>
            <a:spLocks/>
          </p:cNvSpPr>
          <p:nvPr/>
        </p:nvSpPr>
        <p:spPr bwMode="auto">
          <a:xfrm>
            <a:off x="4589859" y="2876732"/>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896" name="Oval 8"/>
          <p:cNvSpPr>
            <a:spLocks/>
          </p:cNvSpPr>
          <p:nvPr/>
        </p:nvSpPr>
        <p:spPr bwMode="auto">
          <a:xfrm>
            <a:off x="7116961" y="3099974"/>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897" name="Line 9"/>
          <p:cNvSpPr>
            <a:spLocks noChangeShapeType="1"/>
          </p:cNvSpPr>
          <p:nvPr/>
        </p:nvSpPr>
        <p:spPr bwMode="auto">
          <a:xfrm rot="10800000">
            <a:off x="1866305" y="2795249"/>
            <a:ext cx="2729136" cy="147340"/>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8" name="Freeform 10"/>
          <p:cNvSpPr>
            <a:spLocks/>
          </p:cNvSpPr>
          <p:nvPr/>
        </p:nvSpPr>
        <p:spPr bwMode="auto">
          <a:xfrm>
            <a:off x="1875234" y="2841013"/>
            <a:ext cx="5232797" cy="335980"/>
          </a:xfrm>
          <a:custGeom>
            <a:avLst/>
            <a:gdLst>
              <a:gd name="T0" fmla="*/ 0 w 21600"/>
              <a:gd name="T1" fmla="*/ 0 h 20067"/>
              <a:gd name="T2" fmla="*/ 9534 w 21600"/>
              <a:gd name="T3" fmla="*/ 18658 h 20067"/>
              <a:gd name="T4" fmla="*/ 21600 w 21600"/>
              <a:gd name="T5" fmla="*/ 19020 h 20067"/>
            </a:gdLst>
            <a:ahLst/>
            <a:cxnLst>
              <a:cxn ang="0">
                <a:pos x="T0" y="T1"/>
              </a:cxn>
              <a:cxn ang="0">
                <a:pos x="T2" y="T3"/>
              </a:cxn>
              <a:cxn ang="0">
                <a:pos x="T4" y="T5"/>
              </a:cxn>
            </a:cxnLst>
            <a:rect l="0" t="0" r="r" b="b"/>
            <a:pathLst>
              <a:path w="21600" h="20067">
                <a:moveTo>
                  <a:pt x="0" y="0"/>
                </a:moveTo>
                <a:cubicBezTo>
                  <a:pt x="0" y="0"/>
                  <a:pt x="7774" y="16081"/>
                  <a:pt x="9534" y="18658"/>
                </a:cubicBezTo>
                <a:cubicBezTo>
                  <a:pt x="11541" y="21600"/>
                  <a:pt x="21600" y="19020"/>
                  <a:pt x="21600" y="19020"/>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9" name="Rectangle 11"/>
          <p:cNvSpPr>
            <a:spLocks/>
          </p:cNvSpPr>
          <p:nvPr/>
        </p:nvSpPr>
        <p:spPr bwMode="auto">
          <a:xfrm>
            <a:off x="2621980" y="2590982"/>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a:ea typeface="ＭＳ Ｐゴシック" charset="0"/>
                <a:cs typeface="Gill Sans" charset="0"/>
              </a:rPr>
              <a:t>s(c2,1)</a:t>
            </a:r>
          </a:p>
        </p:txBody>
      </p:sp>
      <p:sp>
        <p:nvSpPr>
          <p:cNvPr id="37900" name="Rectangle 12"/>
          <p:cNvSpPr>
            <a:spLocks/>
          </p:cNvSpPr>
          <p:nvPr/>
        </p:nvSpPr>
        <p:spPr bwMode="auto">
          <a:xfrm>
            <a:off x="4751710" y="2689208"/>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{c1:[],c2:[s(1)]}</a:t>
            </a:r>
          </a:p>
        </p:txBody>
      </p:sp>
      <p:sp>
        <p:nvSpPr>
          <p:cNvPr id="37901" name="Rectangle 13"/>
          <p:cNvSpPr>
            <a:spLocks/>
          </p:cNvSpPr>
          <p:nvPr/>
        </p:nvSpPr>
        <p:spPr bwMode="auto">
          <a:xfrm>
            <a:off x="7327926" y="3046396"/>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{c1:[],c2:[s(1)]}</a:t>
            </a:r>
          </a:p>
        </p:txBody>
      </p:sp>
      <p:sp>
        <p:nvSpPr>
          <p:cNvPr id="37902" name="Rectangle 14"/>
          <p:cNvSpPr>
            <a:spLocks/>
          </p:cNvSpPr>
          <p:nvPr/>
        </p:nvSpPr>
        <p:spPr bwMode="auto">
          <a:xfrm>
            <a:off x="6453932" y="2921380"/>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a:ea typeface="ＭＳ Ｐゴシック" charset="0"/>
                <a:cs typeface="Gill Sans" charset="0"/>
              </a:rPr>
              <a:t>s(c2,1)</a:t>
            </a:r>
          </a:p>
        </p:txBody>
      </p:sp>
      <p:sp>
        <p:nvSpPr>
          <p:cNvPr id="37903" name="Rectangle 15"/>
          <p:cNvSpPr>
            <a:spLocks/>
          </p:cNvSpPr>
          <p:nvPr/>
        </p:nvSpPr>
        <p:spPr bwMode="auto">
          <a:xfrm>
            <a:off x="1151930" y="1974833"/>
            <a:ext cx="1104945" cy="200055"/>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904" name="Oval 16"/>
          <p:cNvSpPr>
            <a:spLocks/>
          </p:cNvSpPr>
          <p:nvPr/>
        </p:nvSpPr>
        <p:spPr bwMode="auto">
          <a:xfrm>
            <a:off x="1732359" y="3233919"/>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05" name="Line 17"/>
          <p:cNvSpPr>
            <a:spLocks noChangeShapeType="1"/>
          </p:cNvSpPr>
          <p:nvPr/>
        </p:nvSpPr>
        <p:spPr bwMode="auto">
          <a:xfrm rot="10800000" flipH="1">
            <a:off x="1794867" y="2858873"/>
            <a:ext cx="0" cy="37839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6" name="Rectangle 18"/>
          <p:cNvSpPr>
            <a:spLocks/>
          </p:cNvSpPr>
          <p:nvPr/>
        </p:nvSpPr>
        <p:spPr bwMode="auto">
          <a:xfrm>
            <a:off x="365001" y="3171411"/>
            <a:ext cx="11543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{c1:[],c2:[r2]}</a:t>
            </a:r>
          </a:p>
        </p:txBody>
      </p:sp>
      <p:sp>
        <p:nvSpPr>
          <p:cNvPr id="37907" name="Oval 19"/>
          <p:cNvSpPr>
            <a:spLocks/>
          </p:cNvSpPr>
          <p:nvPr/>
        </p:nvSpPr>
        <p:spPr bwMode="auto">
          <a:xfrm>
            <a:off x="1732359" y="3716122"/>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08" name="Line 20"/>
          <p:cNvSpPr>
            <a:spLocks noChangeShapeType="1"/>
          </p:cNvSpPr>
          <p:nvPr/>
        </p:nvSpPr>
        <p:spPr bwMode="auto">
          <a:xfrm rot="10800000" flipH="1">
            <a:off x="1794867" y="3350005"/>
            <a:ext cx="0" cy="37839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9" name="Rectangle 21"/>
          <p:cNvSpPr>
            <a:spLocks/>
          </p:cNvSpPr>
          <p:nvPr/>
        </p:nvSpPr>
        <p:spPr bwMode="auto">
          <a:xfrm>
            <a:off x="258962" y="3671474"/>
            <a:ext cx="13852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{c1:[],c2:[r2,r3]}</a:t>
            </a:r>
          </a:p>
        </p:txBody>
      </p:sp>
      <p:sp>
        <p:nvSpPr>
          <p:cNvPr id="37910" name="Oval 22"/>
          <p:cNvSpPr>
            <a:spLocks/>
          </p:cNvSpPr>
          <p:nvPr/>
        </p:nvSpPr>
        <p:spPr bwMode="auto">
          <a:xfrm>
            <a:off x="4580930" y="3287497"/>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11" name="Line 23"/>
          <p:cNvSpPr>
            <a:spLocks noChangeShapeType="1"/>
          </p:cNvSpPr>
          <p:nvPr/>
        </p:nvSpPr>
        <p:spPr bwMode="auto">
          <a:xfrm rot="10800000" flipH="1">
            <a:off x="4643438" y="3010677"/>
            <a:ext cx="0" cy="282402"/>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2" name="Rectangle 24"/>
          <p:cNvSpPr>
            <a:spLocks/>
          </p:cNvSpPr>
          <p:nvPr/>
        </p:nvSpPr>
        <p:spPr bwMode="auto">
          <a:xfrm>
            <a:off x="4906863" y="3207130"/>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7913" name="Oval 25"/>
          <p:cNvSpPr>
            <a:spLocks/>
          </p:cNvSpPr>
          <p:nvPr/>
        </p:nvSpPr>
        <p:spPr bwMode="auto">
          <a:xfrm>
            <a:off x="7116961" y="3492880"/>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14" name="Line 26"/>
          <p:cNvSpPr>
            <a:spLocks noChangeShapeType="1"/>
          </p:cNvSpPr>
          <p:nvPr/>
        </p:nvSpPr>
        <p:spPr bwMode="auto">
          <a:xfrm rot="10800000" flipH="1">
            <a:off x="7179469" y="3207130"/>
            <a:ext cx="0" cy="282402"/>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5" name="Rectangle 27"/>
          <p:cNvSpPr>
            <a:spLocks/>
          </p:cNvSpPr>
          <p:nvPr/>
        </p:nvSpPr>
        <p:spPr bwMode="auto">
          <a:xfrm>
            <a:off x="7326808" y="3421443"/>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7916" name="Line 28"/>
          <p:cNvSpPr>
            <a:spLocks noChangeShapeType="1"/>
          </p:cNvSpPr>
          <p:nvPr/>
        </p:nvSpPr>
        <p:spPr bwMode="auto">
          <a:xfrm>
            <a:off x="1839516" y="3293079"/>
            <a:ext cx="2749228" cy="64740"/>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7" name="Rectangle 29"/>
          <p:cNvSpPr>
            <a:spLocks/>
          </p:cNvSpPr>
          <p:nvPr/>
        </p:nvSpPr>
        <p:spPr bwMode="auto">
          <a:xfrm>
            <a:off x="2020342" y="3091044"/>
            <a:ext cx="145706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a:solidFill>
                  <a:srgbClr val="0000FF"/>
                </a:solidFill>
                <a:ea typeface="ＭＳ Ｐゴシック" charset="0"/>
                <a:cs typeface="Gill Sans" charset="0"/>
              </a:rPr>
              <a:t>request_to_match(c2)</a:t>
            </a:r>
          </a:p>
        </p:txBody>
      </p:sp>
      <p:sp>
        <p:nvSpPr>
          <p:cNvPr id="37918" name="Line 30"/>
          <p:cNvSpPr>
            <a:spLocks noChangeShapeType="1"/>
          </p:cNvSpPr>
          <p:nvPr/>
        </p:nvSpPr>
        <p:spPr bwMode="auto">
          <a:xfrm rot="10800000" flipH="1">
            <a:off x="1866305" y="3560969"/>
            <a:ext cx="5247308" cy="208731"/>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9" name="Rectangle 31"/>
          <p:cNvSpPr>
            <a:spLocks/>
          </p:cNvSpPr>
          <p:nvPr/>
        </p:nvSpPr>
        <p:spPr bwMode="auto">
          <a:xfrm>
            <a:off x="2020342" y="3483950"/>
            <a:ext cx="145706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a:solidFill>
                  <a:srgbClr val="0000FF"/>
                </a:solidFill>
                <a:ea typeface="ＭＳ Ｐゴシック" charset="0"/>
                <a:cs typeface="Gill Sans" charset="0"/>
              </a:rPr>
              <a:t>request_to_match(c2)</a:t>
            </a:r>
          </a:p>
        </p:txBody>
      </p:sp>
      <p:sp>
        <p:nvSpPr>
          <p:cNvPr id="37920" name="Rectangle 32"/>
          <p:cNvSpPr>
            <a:spLocks/>
          </p:cNvSpPr>
          <p:nvPr/>
        </p:nvSpPr>
        <p:spPr bwMode="auto">
          <a:xfrm>
            <a:off x="4071937" y="1974833"/>
            <a:ext cx="900393" cy="191125"/>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921" name="Rectangle 33"/>
          <p:cNvSpPr>
            <a:spLocks/>
          </p:cNvSpPr>
          <p:nvPr/>
        </p:nvSpPr>
        <p:spPr bwMode="auto">
          <a:xfrm>
            <a:off x="6643687" y="1974835"/>
            <a:ext cx="900393" cy="191123"/>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922" name="AutoShape 34"/>
          <p:cNvSpPr>
            <a:spLocks/>
          </p:cNvSpPr>
          <p:nvPr/>
        </p:nvSpPr>
        <p:spPr bwMode="auto">
          <a:xfrm>
            <a:off x="5411391" y="1939115"/>
            <a:ext cx="1044773" cy="660797"/>
          </a:xfrm>
          <a:prstGeom prst="roundRect">
            <a:avLst>
              <a:gd name="adj" fmla="val 20269"/>
            </a:avLst>
          </a:prstGeom>
          <a:solidFill>
            <a:srgbClr val="FF271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 pos="750067" algn="l"/>
              </a:tabLst>
            </a:pPr>
            <a:r>
              <a:rPr lang="en-US" sz="1300" i="1">
                <a:ea typeface="ＭＳ Ｐゴシック" charset="0"/>
                <a:cs typeface="Gill Sans" charset="0"/>
              </a:rPr>
              <a:t>Concurrent</a:t>
            </a:r>
          </a:p>
          <a:p>
            <a:pPr algn="ctr">
              <a:tabLst>
                <a:tab pos="750067" algn="l"/>
                <a:tab pos="750067" algn="l"/>
              </a:tabLst>
            </a:pPr>
            <a:r>
              <a:rPr lang="en-US" sz="1300" i="1">
                <a:ea typeface="ＭＳ Ｐゴシック" charset="0"/>
                <a:cs typeface="Gill Sans" charset="0"/>
              </a:rPr>
              <a:t>execution!</a:t>
            </a:r>
          </a:p>
        </p:txBody>
      </p:sp>
      <p:sp>
        <p:nvSpPr>
          <p:cNvPr id="37923" name="AutoShape 35"/>
          <p:cNvSpPr>
            <a:spLocks/>
          </p:cNvSpPr>
          <p:nvPr/>
        </p:nvSpPr>
        <p:spPr bwMode="auto">
          <a:xfrm>
            <a:off x="7608094" y="3867927"/>
            <a:ext cx="1241227" cy="848320"/>
          </a:xfrm>
          <a:custGeom>
            <a:avLst/>
            <a:gdLst/>
            <a:ahLst/>
            <a:cxnLst/>
            <a:rect l="0" t="0" r="r" b="b"/>
            <a:pathLst>
              <a:path w="17268" h="18481">
                <a:moveTo>
                  <a:pt x="-4332" y="-3119"/>
                </a:moveTo>
                <a:lnTo>
                  <a:pt x="699" y="2906"/>
                </a:lnTo>
                <a:cubicBezTo>
                  <a:pt x="258" y="3940"/>
                  <a:pt x="0" y="5180"/>
                  <a:pt x="0" y="6517"/>
                </a:cubicBezTo>
                <a:lnTo>
                  <a:pt x="0" y="11964"/>
                </a:lnTo>
                <a:cubicBezTo>
                  <a:pt x="0" y="15563"/>
                  <a:pt x="1864" y="18481"/>
                  <a:pt x="4162" y="18481"/>
                </a:cubicBezTo>
                <a:lnTo>
                  <a:pt x="13106" y="18481"/>
                </a:lnTo>
                <a:cubicBezTo>
                  <a:pt x="15405" y="18481"/>
                  <a:pt x="17268" y="15563"/>
                  <a:pt x="17268" y="11964"/>
                </a:cubicBezTo>
                <a:lnTo>
                  <a:pt x="17268" y="6517"/>
                </a:lnTo>
                <a:cubicBezTo>
                  <a:pt x="17268" y="2918"/>
                  <a:pt x="15405" y="0"/>
                  <a:pt x="13106" y="0"/>
                </a:cubicBezTo>
                <a:lnTo>
                  <a:pt x="4162" y="0"/>
                </a:lnTo>
                <a:cubicBezTo>
                  <a:pt x="3225" y="0"/>
                  <a:pt x="2369" y="500"/>
                  <a:pt x="1674" y="1319"/>
                </a:cubicBezTo>
                <a:lnTo>
                  <a:pt x="-4332" y="-3119"/>
                </a:lnTo>
                <a:close/>
                <a:moveTo>
                  <a:pt x="-4332" y="-3119"/>
                </a:moveTo>
              </a:path>
            </a:pathLst>
          </a:custGeom>
          <a:solidFill>
            <a:srgbClr val="FF271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a:ea typeface="ＭＳ Ｐゴシック" charset="0"/>
                <a:cs typeface="Gill Sans" charset="0"/>
              </a:rPr>
              <a:t>Lost exactly once semantics</a:t>
            </a:r>
          </a:p>
        </p:txBody>
      </p:sp>
      <p:sp>
        <p:nvSpPr>
          <p:cNvPr id="37924" name="Oval 36"/>
          <p:cNvSpPr>
            <a:spLocks/>
          </p:cNvSpPr>
          <p:nvPr/>
        </p:nvSpPr>
        <p:spPr bwMode="auto">
          <a:xfrm>
            <a:off x="1750219" y="4466216"/>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25" name="Line 37"/>
          <p:cNvSpPr>
            <a:spLocks noChangeShapeType="1"/>
          </p:cNvSpPr>
          <p:nvPr/>
        </p:nvSpPr>
        <p:spPr bwMode="auto">
          <a:xfrm rot="10800000">
            <a:off x="1799332" y="3851184"/>
            <a:ext cx="4465" cy="61614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26" name="Oval 38"/>
          <p:cNvSpPr>
            <a:spLocks/>
          </p:cNvSpPr>
          <p:nvPr/>
        </p:nvSpPr>
        <p:spPr bwMode="auto">
          <a:xfrm>
            <a:off x="4572000" y="4510865"/>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27" name="Line 39"/>
          <p:cNvSpPr>
            <a:spLocks noChangeShapeType="1"/>
          </p:cNvSpPr>
          <p:nvPr/>
        </p:nvSpPr>
        <p:spPr bwMode="auto">
          <a:xfrm rot="10800000" flipH="1">
            <a:off x="4634508" y="3421443"/>
            <a:ext cx="0" cy="109388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28" name="Line 40"/>
          <p:cNvSpPr>
            <a:spLocks noChangeShapeType="1"/>
          </p:cNvSpPr>
          <p:nvPr/>
        </p:nvSpPr>
        <p:spPr bwMode="auto">
          <a:xfrm rot="10800000">
            <a:off x="1848445" y="4518679"/>
            <a:ext cx="2711277" cy="45764"/>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29" name="Rectangle 41"/>
          <p:cNvSpPr>
            <a:spLocks/>
          </p:cNvSpPr>
          <p:nvPr/>
        </p:nvSpPr>
        <p:spPr bwMode="auto">
          <a:xfrm>
            <a:off x="2227958" y="4242974"/>
            <a:ext cx="14771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i="1" dirty="0">
                <a:solidFill>
                  <a:srgbClr val="3F691E"/>
                </a:solidFill>
                <a:ea typeface="ＭＳ Ｐゴシック" charset="0"/>
                <a:cs typeface="Gill Sans" charset="0"/>
              </a:rPr>
              <a:t>match (s(c2,1) + r2(c2))</a:t>
            </a:r>
          </a:p>
        </p:txBody>
      </p:sp>
      <p:sp>
        <p:nvSpPr>
          <p:cNvPr id="37930" name="Oval 42"/>
          <p:cNvSpPr>
            <a:spLocks/>
          </p:cNvSpPr>
          <p:nvPr/>
        </p:nvSpPr>
        <p:spPr bwMode="auto">
          <a:xfrm>
            <a:off x="7116961" y="4680529"/>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31" name="Line 43"/>
          <p:cNvSpPr>
            <a:spLocks noChangeShapeType="1"/>
          </p:cNvSpPr>
          <p:nvPr/>
        </p:nvSpPr>
        <p:spPr bwMode="auto">
          <a:xfrm rot="10800000" flipH="1">
            <a:off x="7179469" y="3630175"/>
            <a:ext cx="0" cy="1063749"/>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32" name="Freeform 44"/>
          <p:cNvSpPr>
            <a:spLocks/>
          </p:cNvSpPr>
          <p:nvPr/>
        </p:nvSpPr>
        <p:spPr bwMode="auto">
          <a:xfrm>
            <a:off x="1875234" y="4528724"/>
            <a:ext cx="5206008" cy="242218"/>
          </a:xfrm>
          <a:custGeom>
            <a:avLst/>
            <a:gdLst>
              <a:gd name="T0" fmla="*/ 0 w 21600"/>
              <a:gd name="T1" fmla="*/ 0 h 19264"/>
              <a:gd name="T2" fmla="*/ 10893 w 21600"/>
              <a:gd name="T3" fmla="*/ 17695 h 19264"/>
              <a:gd name="T4" fmla="*/ 21600 w 21600"/>
              <a:gd name="T5" fmla="*/ 16987 h 19264"/>
            </a:gdLst>
            <a:ahLst/>
            <a:cxnLst>
              <a:cxn ang="0">
                <a:pos x="T0" y="T1"/>
              </a:cxn>
              <a:cxn ang="0">
                <a:pos x="T2" y="T3"/>
              </a:cxn>
              <a:cxn ang="0">
                <a:pos x="T4" y="T5"/>
              </a:cxn>
            </a:cxnLst>
            <a:rect l="0" t="0" r="r" b="b"/>
            <a:pathLst>
              <a:path w="21600" h="19264">
                <a:moveTo>
                  <a:pt x="0" y="0"/>
                </a:moveTo>
                <a:cubicBezTo>
                  <a:pt x="0" y="0"/>
                  <a:pt x="9124" y="14272"/>
                  <a:pt x="10893" y="17695"/>
                </a:cubicBezTo>
                <a:cubicBezTo>
                  <a:pt x="12911" y="21600"/>
                  <a:pt x="21600" y="16987"/>
                  <a:pt x="21600" y="16987"/>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33" name="AutoShape 45"/>
          <p:cNvSpPr>
            <a:spLocks/>
          </p:cNvSpPr>
          <p:nvPr/>
        </p:nvSpPr>
        <p:spPr bwMode="auto">
          <a:xfrm>
            <a:off x="4938117" y="4109029"/>
            <a:ext cx="901898" cy="428625"/>
          </a:xfrm>
          <a:custGeom>
            <a:avLst/>
            <a:gdLst/>
            <a:ahLst/>
            <a:cxnLst/>
            <a:rect l="0" t="0" r="r" b="b"/>
            <a:pathLst>
              <a:path w="18601" h="21600">
                <a:moveTo>
                  <a:pt x="3130" y="0"/>
                </a:moveTo>
                <a:cubicBezTo>
                  <a:pt x="1401" y="0"/>
                  <a:pt x="0" y="3425"/>
                  <a:pt x="0" y="7650"/>
                </a:cubicBezTo>
                <a:lnTo>
                  <a:pt x="0" y="13950"/>
                </a:lnTo>
                <a:cubicBezTo>
                  <a:pt x="0" y="14161"/>
                  <a:pt x="16" y="14362"/>
                  <a:pt x="23" y="14569"/>
                </a:cubicBezTo>
                <a:lnTo>
                  <a:pt x="-2999" y="19209"/>
                </a:lnTo>
                <a:lnTo>
                  <a:pt x="915" y="19350"/>
                </a:lnTo>
                <a:cubicBezTo>
                  <a:pt x="916" y="19353"/>
                  <a:pt x="914" y="19361"/>
                  <a:pt x="915" y="19364"/>
                </a:cubicBezTo>
                <a:cubicBezTo>
                  <a:pt x="1481" y="20748"/>
                  <a:pt x="2266" y="21600"/>
                  <a:pt x="3130" y="21600"/>
                </a:cubicBezTo>
                <a:lnTo>
                  <a:pt x="15470" y="21600"/>
                </a:lnTo>
                <a:cubicBezTo>
                  <a:pt x="17199" y="21600"/>
                  <a:pt x="18601" y="18175"/>
                  <a:pt x="18601" y="13950"/>
                </a:cubicBezTo>
                <a:lnTo>
                  <a:pt x="18601" y="7650"/>
                </a:lnTo>
                <a:cubicBezTo>
                  <a:pt x="18601" y="3425"/>
                  <a:pt x="17199" y="0"/>
                  <a:pt x="15470" y="0"/>
                </a:cubicBezTo>
                <a:lnTo>
                  <a:pt x="3130" y="0"/>
                </a:lnTo>
                <a:close/>
                <a:moveTo>
                  <a:pt x="3130" y="0"/>
                </a:moveTo>
              </a:path>
            </a:pathLst>
          </a:custGeom>
          <a:solidFill>
            <a:srgbClr val="66B13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a:ea typeface="ＭＳ Ｐゴシック" charset="0"/>
                <a:cs typeface="Gill Sans" charset="0"/>
              </a:rPr>
              <a:t>Success</a:t>
            </a:r>
          </a:p>
        </p:txBody>
      </p:sp>
      <p:sp>
        <p:nvSpPr>
          <p:cNvPr id="37934" name="AutoShape 46"/>
          <p:cNvSpPr>
            <a:spLocks/>
          </p:cNvSpPr>
          <p:nvPr/>
        </p:nvSpPr>
        <p:spPr bwMode="auto">
          <a:xfrm>
            <a:off x="7456289" y="4064380"/>
            <a:ext cx="1446609" cy="535781"/>
          </a:xfrm>
          <a:custGeom>
            <a:avLst/>
            <a:gdLst/>
            <a:ahLst/>
            <a:cxnLst/>
            <a:rect l="0" t="0" r="r" b="b"/>
            <a:pathLst>
              <a:path w="19098" h="20220">
                <a:moveTo>
                  <a:pt x="2888" y="0"/>
                </a:moveTo>
                <a:cubicBezTo>
                  <a:pt x="1293" y="0"/>
                  <a:pt x="0" y="3697"/>
                  <a:pt x="0" y="8257"/>
                </a:cubicBezTo>
                <a:lnTo>
                  <a:pt x="0" y="11964"/>
                </a:lnTo>
                <a:cubicBezTo>
                  <a:pt x="0" y="13811"/>
                  <a:pt x="219" y="15496"/>
                  <a:pt x="578" y="16871"/>
                </a:cubicBezTo>
                <a:lnTo>
                  <a:pt x="-2502" y="21600"/>
                </a:lnTo>
                <a:lnTo>
                  <a:pt x="1904" y="19694"/>
                </a:lnTo>
                <a:cubicBezTo>
                  <a:pt x="2213" y="20015"/>
                  <a:pt x="2541" y="20220"/>
                  <a:pt x="2888" y="20220"/>
                </a:cubicBezTo>
                <a:lnTo>
                  <a:pt x="16210" y="20220"/>
                </a:lnTo>
                <a:cubicBezTo>
                  <a:pt x="17805" y="20220"/>
                  <a:pt x="19098" y="16524"/>
                  <a:pt x="19098" y="11964"/>
                </a:cubicBezTo>
                <a:lnTo>
                  <a:pt x="19098" y="8257"/>
                </a:lnTo>
                <a:cubicBezTo>
                  <a:pt x="19098" y="3697"/>
                  <a:pt x="17805" y="0"/>
                  <a:pt x="16210" y="0"/>
                </a:cubicBezTo>
                <a:lnTo>
                  <a:pt x="2888" y="0"/>
                </a:lnTo>
                <a:close/>
                <a:moveTo>
                  <a:pt x="2888" y="0"/>
                </a:moveTo>
              </a:path>
            </a:pathLst>
          </a:custGeom>
          <a:solidFill>
            <a:srgbClr val="FF271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dirty="0" err="1">
                <a:ea typeface="ＭＳ Ｐゴシック" charset="0"/>
                <a:cs typeface="Gill Sans" charset="0"/>
              </a:rPr>
              <a:t>Mis</a:t>
            </a:r>
            <a:r>
              <a:rPr lang="en-US" sz="1300" dirty="0">
                <a:ea typeface="ＭＳ Ｐゴシック" charset="0"/>
                <a:cs typeface="Gill Sans" charset="0"/>
              </a:rPr>
              <a:t>-speculation!</a:t>
            </a:r>
          </a:p>
        </p:txBody>
      </p:sp>
      <p:sp>
        <p:nvSpPr>
          <p:cNvPr id="37935" name="AutoShape 47"/>
          <p:cNvSpPr>
            <a:spLocks/>
          </p:cNvSpPr>
          <p:nvPr/>
        </p:nvSpPr>
        <p:spPr bwMode="auto">
          <a:xfrm>
            <a:off x="214312" y="4109028"/>
            <a:ext cx="1259086" cy="580430"/>
          </a:xfrm>
          <a:custGeom>
            <a:avLst/>
            <a:gdLst/>
            <a:ahLst/>
            <a:cxnLst/>
            <a:rect l="0" t="0" r="r" b="b"/>
            <a:pathLst>
              <a:path w="21600" h="16155">
                <a:moveTo>
                  <a:pt x="19522" y="-5445"/>
                </a:moveTo>
                <a:lnTo>
                  <a:pt x="14544" y="0"/>
                </a:lnTo>
                <a:lnTo>
                  <a:pt x="3523" y="0"/>
                </a:lnTo>
                <a:cubicBezTo>
                  <a:pt x="1577" y="0"/>
                  <a:pt x="0" y="2559"/>
                  <a:pt x="0" y="5716"/>
                </a:cubicBezTo>
                <a:lnTo>
                  <a:pt x="0" y="10438"/>
                </a:lnTo>
                <a:cubicBezTo>
                  <a:pt x="0" y="13596"/>
                  <a:pt x="1577" y="16155"/>
                  <a:pt x="3523" y="16155"/>
                </a:cubicBezTo>
                <a:lnTo>
                  <a:pt x="18077" y="16155"/>
                </a:lnTo>
                <a:cubicBezTo>
                  <a:pt x="20023" y="16155"/>
                  <a:pt x="21600" y="13596"/>
                  <a:pt x="21600" y="10438"/>
                </a:cubicBezTo>
                <a:lnTo>
                  <a:pt x="21600" y="5716"/>
                </a:lnTo>
                <a:cubicBezTo>
                  <a:pt x="21600" y="2559"/>
                  <a:pt x="20023" y="0"/>
                  <a:pt x="18077" y="0"/>
                </a:cubicBezTo>
                <a:lnTo>
                  <a:pt x="17038" y="0"/>
                </a:lnTo>
                <a:lnTo>
                  <a:pt x="19522" y="-5445"/>
                </a:lnTo>
                <a:close/>
                <a:moveTo>
                  <a:pt x="19522" y="-5445"/>
                </a:moveTo>
              </a:path>
            </a:pathLst>
          </a:custGeom>
          <a:solidFill>
            <a:srgbClr val="E6F37D"/>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a:ea typeface="ＭＳ Ｐゴシック" charset="0"/>
                <a:cs typeface="Gill Sans" charset="0"/>
              </a:rPr>
              <a:t>First-come first-match</a:t>
            </a:r>
          </a:p>
        </p:txBody>
      </p:sp>
      <p:sp>
        <p:nvSpPr>
          <p:cNvPr id="37936" name="Rectangle 48"/>
          <p:cNvSpPr>
            <a:spLocks/>
          </p:cNvSpPr>
          <p:nvPr/>
        </p:nvSpPr>
        <p:spPr bwMode="auto">
          <a:xfrm>
            <a:off x="1515315" y="1660970"/>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1</a:t>
            </a:r>
          </a:p>
        </p:txBody>
      </p:sp>
      <p:sp>
        <p:nvSpPr>
          <p:cNvPr id="37937" name="Rectangle 49"/>
          <p:cNvSpPr>
            <a:spLocks/>
          </p:cNvSpPr>
          <p:nvPr/>
        </p:nvSpPr>
        <p:spPr bwMode="auto">
          <a:xfrm>
            <a:off x="4281902" y="1665435"/>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2</a:t>
            </a:r>
          </a:p>
        </p:txBody>
      </p:sp>
      <p:sp>
        <p:nvSpPr>
          <p:cNvPr id="37938" name="Rectangle 50"/>
          <p:cNvSpPr>
            <a:spLocks/>
          </p:cNvSpPr>
          <p:nvPr/>
        </p:nvSpPr>
        <p:spPr bwMode="auto">
          <a:xfrm>
            <a:off x="6873127" y="1660970"/>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3</a:t>
            </a:r>
          </a:p>
        </p:txBody>
      </p:sp>
      <p:sp>
        <p:nvSpPr>
          <p:cNvPr id="54" name="Rectangle 1"/>
          <p:cNvSpPr txBox="1">
            <a:spLocks noChangeArrowheads="1"/>
          </p:cNvSpPr>
          <p:nvPr/>
        </p:nvSpPr>
        <p:spPr>
          <a:xfrm>
            <a:off x="457200" y="0"/>
            <a:ext cx="8229600" cy="1143000"/>
          </a:xfrm>
          <a:prstGeom prst="rect">
            <a:avLst/>
          </a:prstGeom>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Channel Consistency (2)</a:t>
            </a:r>
            <a:endParaRPr lang="en-US" dirty="0">
              <a:latin typeface="Minion Pro"/>
              <a:cs typeface="Minion Pro"/>
            </a:endParaRPr>
          </a:p>
        </p:txBody>
      </p:sp>
      <p:cxnSp>
        <p:nvCxnSpPr>
          <p:cNvPr id="6" name="Curved Connector 5"/>
          <p:cNvCxnSpPr>
            <a:stCxn id="37930" idx="5"/>
            <a:endCxn id="37896" idx="7"/>
          </p:cNvCxnSpPr>
          <p:nvPr/>
        </p:nvCxnSpPr>
        <p:spPr>
          <a:xfrm rot="5400000" flipH="1">
            <a:off x="6384726" y="3948295"/>
            <a:ext cx="1662641" cy="12700"/>
          </a:xfrm>
          <a:prstGeom prst="curvedConnector5">
            <a:avLst>
              <a:gd name="adj1" fmla="val -13749"/>
              <a:gd name="adj2" fmla="val -10288378"/>
              <a:gd name="adj3" fmla="val 11374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456289" y="5107001"/>
            <a:ext cx="801910" cy="307777"/>
          </a:xfrm>
          <a:prstGeom prst="rect">
            <a:avLst/>
          </a:prstGeom>
          <a:noFill/>
        </p:spPr>
        <p:txBody>
          <a:bodyPr wrap="none" rtlCol="0">
            <a:spAutoFit/>
          </a:bodyPr>
          <a:lstStyle/>
          <a:p>
            <a:r>
              <a:rPr lang="en-US" sz="1400" dirty="0" smtClean="0"/>
              <a:t>Rollback</a:t>
            </a:r>
            <a:endParaRPr lang="en-US" sz="1400" dirty="0"/>
          </a:p>
        </p:txBody>
      </p:sp>
    </p:spTree>
    <p:extLst>
      <p:ext uri="{BB962C8B-B14F-4D97-AF65-F5344CB8AC3E}">
        <p14:creationId xmlns:p14="http://schemas.microsoft.com/office/powerpoint/2010/main" val="464284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903"/>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7894"/>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7895"/>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7896"/>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7897"/>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7898"/>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7899"/>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37900"/>
                                        </p:tgtEl>
                                        <p:attrNameLst>
                                          <p:attrName>style.visibility</p:attrName>
                                        </p:attrNameLst>
                                      </p:cBhvr>
                                      <p:to>
                                        <p:strVal val="visible"/>
                                      </p:to>
                                    </p:set>
                                  </p:childTnLst>
                                </p:cTn>
                              </p:par>
                            </p:childTnLst>
                          </p:cTn>
                        </p:par>
                        <p:par>
                          <p:cTn id="31" fill="hold" nodeType="afterGroup">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7901"/>
                                        </p:tgtEl>
                                        <p:attrNameLst>
                                          <p:attrName>style.visibility</p:attrName>
                                        </p:attrNameLst>
                                      </p:cBhvr>
                                      <p:to>
                                        <p:strVal val="visible"/>
                                      </p:to>
                                    </p:set>
                                  </p:childTnLst>
                                </p:cTn>
                              </p:par>
                            </p:childTnLst>
                          </p:cTn>
                        </p:par>
                        <p:par>
                          <p:cTn id="34" fill="hold" nodeType="afterGroup">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3790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920"/>
                                        </p:tgtEl>
                                        <p:attrNameLst>
                                          <p:attrName>style.visibility</p:attrName>
                                        </p:attrNameLst>
                                      </p:cBhvr>
                                      <p:to>
                                        <p:strVal val="visible"/>
                                      </p:to>
                                    </p:set>
                                  </p:childTnLst>
                                </p:cTn>
                              </p:par>
                            </p:childTnLst>
                          </p:cTn>
                        </p:par>
                        <p:par>
                          <p:cTn id="41" fill="hold" nodeType="afterGroup">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37921"/>
                                        </p:tgtEl>
                                        <p:attrNameLst>
                                          <p:attrName>style.visibility</p:attrName>
                                        </p:attrNameLst>
                                      </p:cBhvr>
                                      <p:to>
                                        <p:strVal val="visible"/>
                                      </p:to>
                                    </p:set>
                                  </p:childTnLst>
                                </p:cTn>
                              </p:par>
                            </p:childTnLst>
                          </p:cTn>
                        </p:par>
                        <p:par>
                          <p:cTn id="44" fill="hold" nodeType="afterGroup">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792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9"/>
                                          </p:stCondLst>
                                        </p:cTn>
                                        <p:tgtEl>
                                          <p:spTgt spid="3790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904"/>
                                        </p:tgtEl>
                                        <p:attrNameLst>
                                          <p:attrName>style.visibility</p:attrName>
                                        </p:attrNameLst>
                                      </p:cBhvr>
                                      <p:to>
                                        <p:strVal val="visible"/>
                                      </p:to>
                                    </p:set>
                                  </p:childTnLst>
                                </p:cTn>
                              </p:par>
                            </p:childTnLst>
                          </p:cTn>
                        </p:par>
                        <p:par>
                          <p:cTn id="53" fill="hold" nodeType="afterGroup">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7912"/>
                                        </p:tgtEl>
                                        <p:attrNameLst>
                                          <p:attrName>style.visibility</p:attrName>
                                        </p:attrNameLst>
                                      </p:cBhvr>
                                      <p:to>
                                        <p:strVal val="visible"/>
                                      </p:to>
                                    </p:set>
                                  </p:childTnLst>
                                </p:cTn>
                              </p:par>
                            </p:childTnLst>
                          </p:cTn>
                        </p:par>
                        <p:par>
                          <p:cTn id="56" fill="hold" nodeType="afterGroup">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37905"/>
                                        </p:tgtEl>
                                        <p:attrNameLst>
                                          <p:attrName>style.visibility</p:attrName>
                                        </p:attrNameLst>
                                      </p:cBhvr>
                                      <p:to>
                                        <p:strVal val="visible"/>
                                      </p:to>
                                    </p:set>
                                  </p:childTnLst>
                                </p:cTn>
                              </p:par>
                            </p:childTnLst>
                          </p:cTn>
                        </p:par>
                        <p:par>
                          <p:cTn id="59" fill="hold" nodeType="afterGroup">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37906"/>
                                        </p:tgtEl>
                                        <p:attrNameLst>
                                          <p:attrName>style.visibility</p:attrName>
                                        </p:attrNameLst>
                                      </p:cBhvr>
                                      <p:to>
                                        <p:strVal val="visible"/>
                                      </p:to>
                                    </p:set>
                                  </p:childTnLst>
                                </p:cTn>
                              </p:par>
                            </p:childTnLst>
                          </p:cTn>
                        </p:par>
                        <p:par>
                          <p:cTn id="62" fill="hold" nodeType="afterGroup">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37907"/>
                                        </p:tgtEl>
                                        <p:attrNameLst>
                                          <p:attrName>style.visibility</p:attrName>
                                        </p:attrNameLst>
                                      </p:cBhvr>
                                      <p:to>
                                        <p:strVal val="visible"/>
                                      </p:to>
                                    </p:set>
                                  </p:childTnLst>
                                </p:cTn>
                              </p:par>
                            </p:childTnLst>
                          </p:cTn>
                        </p:par>
                        <p:par>
                          <p:cTn id="65" fill="hold" nodeType="afterGroup">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37909"/>
                                        </p:tgtEl>
                                        <p:attrNameLst>
                                          <p:attrName>style.visibility</p:attrName>
                                        </p:attrNameLst>
                                      </p:cBhvr>
                                      <p:to>
                                        <p:strVal val="visible"/>
                                      </p:to>
                                    </p:set>
                                  </p:childTnLst>
                                </p:cTn>
                              </p:par>
                            </p:childTnLst>
                          </p:cTn>
                        </p:par>
                        <p:par>
                          <p:cTn id="68" fill="hold" nodeType="afterGroup">
                            <p:stCondLst>
                              <p:cond delay="0"/>
                            </p:stCondLst>
                            <p:childTnLst>
                              <p:par>
                                <p:cTn id="69" presetID="1" presetClass="entr" presetSubtype="0" fill="hold" grpId="0" nodeType="afterEffect">
                                  <p:stCondLst>
                                    <p:cond delay="0"/>
                                  </p:stCondLst>
                                  <p:childTnLst>
                                    <p:set>
                                      <p:cBhvr>
                                        <p:cTn id="70" dur="1" fill="hold">
                                          <p:stCondLst>
                                            <p:cond delay="0"/>
                                          </p:stCondLst>
                                        </p:cTn>
                                        <p:tgtEl>
                                          <p:spTgt spid="37910"/>
                                        </p:tgtEl>
                                        <p:attrNameLst>
                                          <p:attrName>style.visibility</p:attrName>
                                        </p:attrNameLst>
                                      </p:cBhvr>
                                      <p:to>
                                        <p:strVal val="visible"/>
                                      </p:to>
                                    </p:set>
                                  </p:childTnLst>
                                </p:cTn>
                              </p:par>
                            </p:childTnLst>
                          </p:cTn>
                        </p:par>
                        <p:par>
                          <p:cTn id="71" fill="hold" nodeType="afterGroup">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37911"/>
                                        </p:tgtEl>
                                        <p:attrNameLst>
                                          <p:attrName>style.visibility</p:attrName>
                                        </p:attrNameLst>
                                      </p:cBhvr>
                                      <p:to>
                                        <p:strVal val="visible"/>
                                      </p:to>
                                    </p:set>
                                  </p:childTnLst>
                                </p:cTn>
                              </p:par>
                            </p:childTnLst>
                          </p:cTn>
                        </p:par>
                        <p:par>
                          <p:cTn id="74" fill="hold" nodeType="afterGroup">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37913"/>
                                        </p:tgtEl>
                                        <p:attrNameLst>
                                          <p:attrName>style.visibility</p:attrName>
                                        </p:attrNameLst>
                                      </p:cBhvr>
                                      <p:to>
                                        <p:strVal val="visible"/>
                                      </p:to>
                                    </p:set>
                                  </p:childTnLst>
                                </p:cTn>
                              </p:par>
                            </p:childTnLst>
                          </p:cTn>
                        </p:par>
                        <p:par>
                          <p:cTn id="77" fill="hold" nodeType="afterGroup">
                            <p:stCondLst>
                              <p:cond delay="0"/>
                            </p:stCondLst>
                            <p:childTnLst>
                              <p:par>
                                <p:cTn id="78" presetID="1" presetClass="entr" presetSubtype="0" fill="hold" grpId="0" nodeType="afterEffect">
                                  <p:stCondLst>
                                    <p:cond delay="0"/>
                                  </p:stCondLst>
                                  <p:childTnLst>
                                    <p:set>
                                      <p:cBhvr>
                                        <p:cTn id="79" dur="1" fill="hold">
                                          <p:stCondLst>
                                            <p:cond delay="0"/>
                                          </p:stCondLst>
                                        </p:cTn>
                                        <p:tgtEl>
                                          <p:spTgt spid="37914"/>
                                        </p:tgtEl>
                                        <p:attrNameLst>
                                          <p:attrName>style.visibility</p:attrName>
                                        </p:attrNameLst>
                                      </p:cBhvr>
                                      <p:to>
                                        <p:strVal val="visible"/>
                                      </p:to>
                                    </p:set>
                                  </p:childTnLst>
                                </p:cTn>
                              </p:par>
                            </p:childTnLst>
                          </p:cTn>
                        </p:par>
                        <p:par>
                          <p:cTn id="80" fill="hold" nodeType="afterGroup">
                            <p:stCondLst>
                              <p:cond delay="0"/>
                            </p:stCondLst>
                            <p:childTnLst>
                              <p:par>
                                <p:cTn id="81" presetID="1" presetClass="entr" presetSubtype="0" fill="hold" grpId="0" nodeType="afterEffect">
                                  <p:stCondLst>
                                    <p:cond delay="0"/>
                                  </p:stCondLst>
                                  <p:childTnLst>
                                    <p:set>
                                      <p:cBhvr>
                                        <p:cTn id="82" dur="1" fill="hold">
                                          <p:stCondLst>
                                            <p:cond delay="0"/>
                                          </p:stCondLst>
                                        </p:cTn>
                                        <p:tgtEl>
                                          <p:spTgt spid="37915"/>
                                        </p:tgtEl>
                                        <p:attrNameLst>
                                          <p:attrName>style.visibility</p:attrName>
                                        </p:attrNameLst>
                                      </p:cBhvr>
                                      <p:to>
                                        <p:strVal val="visible"/>
                                      </p:to>
                                    </p:set>
                                  </p:childTnLst>
                                </p:cTn>
                              </p:par>
                            </p:childTnLst>
                          </p:cTn>
                        </p:par>
                        <p:par>
                          <p:cTn id="83" fill="hold" nodeType="afterGroup">
                            <p:stCondLst>
                              <p:cond delay="0"/>
                            </p:stCondLst>
                            <p:childTnLst>
                              <p:par>
                                <p:cTn id="84" presetID="1" presetClass="entr" presetSubtype="0" fill="hold" grpId="0" nodeType="afterEffect">
                                  <p:stCondLst>
                                    <p:cond delay="0"/>
                                  </p:stCondLst>
                                  <p:childTnLst>
                                    <p:set>
                                      <p:cBhvr>
                                        <p:cTn id="85" dur="1" fill="hold">
                                          <p:stCondLst>
                                            <p:cond delay="0"/>
                                          </p:stCondLst>
                                        </p:cTn>
                                        <p:tgtEl>
                                          <p:spTgt spid="37916"/>
                                        </p:tgtEl>
                                        <p:attrNameLst>
                                          <p:attrName>style.visibility</p:attrName>
                                        </p:attrNameLst>
                                      </p:cBhvr>
                                      <p:to>
                                        <p:strVal val="visible"/>
                                      </p:to>
                                    </p:set>
                                  </p:childTnLst>
                                </p:cTn>
                              </p:par>
                            </p:childTnLst>
                          </p:cTn>
                        </p:par>
                        <p:par>
                          <p:cTn id="86" fill="hold" nodeType="afterGroup">
                            <p:stCondLst>
                              <p:cond delay="0"/>
                            </p:stCondLst>
                            <p:childTnLst>
                              <p:par>
                                <p:cTn id="87" presetID="1" presetClass="entr" presetSubtype="0" fill="hold" grpId="0" nodeType="afterEffect">
                                  <p:stCondLst>
                                    <p:cond delay="0"/>
                                  </p:stCondLst>
                                  <p:childTnLst>
                                    <p:set>
                                      <p:cBhvr>
                                        <p:cTn id="88" dur="1" fill="hold">
                                          <p:stCondLst>
                                            <p:cond delay="0"/>
                                          </p:stCondLst>
                                        </p:cTn>
                                        <p:tgtEl>
                                          <p:spTgt spid="37917"/>
                                        </p:tgtEl>
                                        <p:attrNameLst>
                                          <p:attrName>style.visibility</p:attrName>
                                        </p:attrNameLst>
                                      </p:cBhvr>
                                      <p:to>
                                        <p:strVal val="visible"/>
                                      </p:to>
                                    </p:set>
                                  </p:childTnLst>
                                </p:cTn>
                              </p:par>
                            </p:childTnLst>
                          </p:cTn>
                        </p:par>
                        <p:par>
                          <p:cTn id="89" fill="hold" nodeType="afterGroup">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37918"/>
                                        </p:tgtEl>
                                        <p:attrNameLst>
                                          <p:attrName>style.visibility</p:attrName>
                                        </p:attrNameLst>
                                      </p:cBhvr>
                                      <p:to>
                                        <p:strVal val="visible"/>
                                      </p:to>
                                    </p:set>
                                  </p:childTnLst>
                                </p:cTn>
                              </p:par>
                            </p:childTnLst>
                          </p:cTn>
                        </p:par>
                        <p:par>
                          <p:cTn id="92" fill="hold" nodeType="afterGroup">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37919"/>
                                        </p:tgtEl>
                                        <p:attrNameLst>
                                          <p:attrName>style.visibility</p:attrName>
                                        </p:attrNameLst>
                                      </p:cBhvr>
                                      <p:to>
                                        <p:strVal val="visible"/>
                                      </p:to>
                                    </p:set>
                                  </p:childTnLst>
                                </p:cTn>
                              </p:par>
                            </p:childTnLst>
                          </p:cTn>
                        </p:par>
                        <p:par>
                          <p:cTn id="95" fill="hold" nodeType="afterGroup">
                            <p:stCondLst>
                              <p:cond delay="0"/>
                            </p:stCondLst>
                            <p:childTnLst>
                              <p:par>
                                <p:cTn id="96" presetID="1" presetClass="entr" presetSubtype="0" fill="hold" grpId="0" nodeType="afterEffect">
                                  <p:stCondLst>
                                    <p:cond delay="0"/>
                                  </p:stCondLst>
                                  <p:childTnLst>
                                    <p:set>
                                      <p:cBhvr>
                                        <p:cTn id="97" dur="1" fill="hold">
                                          <p:stCondLst>
                                            <p:cond delay="0"/>
                                          </p:stCondLst>
                                        </p:cTn>
                                        <p:tgtEl>
                                          <p:spTgt spid="37908"/>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7923"/>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7935"/>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37923"/>
                                        </p:tgtEl>
                                        <p:attrNameLst>
                                          <p:attrName>style.visibility</p:attrName>
                                        </p:attrNameLst>
                                      </p:cBhvr>
                                      <p:to>
                                        <p:strVal val="hidden"/>
                                      </p:to>
                                    </p:set>
                                  </p:childTnLst>
                                </p:cTn>
                              </p:par>
                            </p:childTnLst>
                          </p:cTn>
                        </p:par>
                        <p:par>
                          <p:cTn id="110" fill="hold" nodeType="afterGroup">
                            <p:stCondLst>
                              <p:cond delay="0"/>
                            </p:stCondLst>
                            <p:childTnLst>
                              <p:par>
                                <p:cTn id="111" presetID="1" presetClass="entr" presetSubtype="0" fill="hold" grpId="0" nodeType="afterEffect">
                                  <p:stCondLst>
                                    <p:cond delay="0"/>
                                  </p:stCondLst>
                                  <p:childTnLst>
                                    <p:set>
                                      <p:cBhvr>
                                        <p:cTn id="112" dur="1" fill="hold">
                                          <p:stCondLst>
                                            <p:cond delay="0"/>
                                          </p:stCondLst>
                                        </p:cTn>
                                        <p:tgtEl>
                                          <p:spTgt spid="37924"/>
                                        </p:tgtEl>
                                        <p:attrNameLst>
                                          <p:attrName>style.visibility</p:attrName>
                                        </p:attrNameLst>
                                      </p:cBhvr>
                                      <p:to>
                                        <p:strVal val="visible"/>
                                      </p:to>
                                    </p:set>
                                  </p:childTnLst>
                                </p:cTn>
                              </p:par>
                            </p:childTnLst>
                          </p:cTn>
                        </p:par>
                        <p:par>
                          <p:cTn id="113" fill="hold" nodeType="afterGroup">
                            <p:stCondLst>
                              <p:cond delay="0"/>
                            </p:stCondLst>
                            <p:childTnLst>
                              <p:par>
                                <p:cTn id="114" presetID="1" presetClass="entr" presetSubtype="0" fill="hold" grpId="0" nodeType="afterEffect">
                                  <p:stCondLst>
                                    <p:cond delay="0"/>
                                  </p:stCondLst>
                                  <p:childTnLst>
                                    <p:set>
                                      <p:cBhvr>
                                        <p:cTn id="115" dur="1" fill="hold">
                                          <p:stCondLst>
                                            <p:cond delay="0"/>
                                          </p:stCondLst>
                                        </p:cTn>
                                        <p:tgtEl>
                                          <p:spTgt spid="37925"/>
                                        </p:tgtEl>
                                        <p:attrNameLst>
                                          <p:attrName>style.visibility</p:attrName>
                                        </p:attrNameLst>
                                      </p:cBhvr>
                                      <p:to>
                                        <p:strVal val="visible"/>
                                      </p:to>
                                    </p:set>
                                  </p:childTnLst>
                                </p:cTn>
                              </p:par>
                            </p:childTnLst>
                          </p:cTn>
                        </p:par>
                        <p:par>
                          <p:cTn id="116" fill="hold" nodeType="afterGroup">
                            <p:stCondLst>
                              <p:cond delay="0"/>
                            </p:stCondLst>
                            <p:childTnLst>
                              <p:par>
                                <p:cTn id="117" presetID="1" presetClass="entr" presetSubtype="0" fill="hold" grpId="0" nodeType="afterEffect">
                                  <p:stCondLst>
                                    <p:cond delay="0"/>
                                  </p:stCondLst>
                                  <p:childTnLst>
                                    <p:set>
                                      <p:cBhvr>
                                        <p:cTn id="118" dur="1" fill="hold">
                                          <p:stCondLst>
                                            <p:cond delay="0"/>
                                          </p:stCondLst>
                                        </p:cTn>
                                        <p:tgtEl>
                                          <p:spTgt spid="37926"/>
                                        </p:tgtEl>
                                        <p:attrNameLst>
                                          <p:attrName>style.visibility</p:attrName>
                                        </p:attrNameLst>
                                      </p:cBhvr>
                                      <p:to>
                                        <p:strVal val="visible"/>
                                      </p:to>
                                    </p:set>
                                  </p:childTnLst>
                                </p:cTn>
                              </p:par>
                            </p:childTnLst>
                          </p:cTn>
                        </p:par>
                        <p:par>
                          <p:cTn id="119" fill="hold" nodeType="afterGroup">
                            <p:stCondLst>
                              <p:cond delay="0"/>
                            </p:stCondLst>
                            <p:childTnLst>
                              <p:par>
                                <p:cTn id="120" presetID="1" presetClass="entr" presetSubtype="0" fill="hold" grpId="0" nodeType="afterEffect">
                                  <p:stCondLst>
                                    <p:cond delay="0"/>
                                  </p:stCondLst>
                                  <p:childTnLst>
                                    <p:set>
                                      <p:cBhvr>
                                        <p:cTn id="121" dur="1" fill="hold">
                                          <p:stCondLst>
                                            <p:cond delay="0"/>
                                          </p:stCondLst>
                                        </p:cTn>
                                        <p:tgtEl>
                                          <p:spTgt spid="37927"/>
                                        </p:tgtEl>
                                        <p:attrNameLst>
                                          <p:attrName>style.visibility</p:attrName>
                                        </p:attrNameLst>
                                      </p:cBhvr>
                                      <p:to>
                                        <p:strVal val="visible"/>
                                      </p:to>
                                    </p:set>
                                  </p:childTnLst>
                                </p:cTn>
                              </p:par>
                            </p:childTnLst>
                          </p:cTn>
                        </p:par>
                        <p:par>
                          <p:cTn id="122" fill="hold" nodeType="afterGroup">
                            <p:stCondLst>
                              <p:cond delay="0"/>
                            </p:stCondLst>
                            <p:childTnLst>
                              <p:par>
                                <p:cTn id="123" presetID="1" presetClass="entr" presetSubtype="0" fill="hold" grpId="0" nodeType="afterEffect">
                                  <p:stCondLst>
                                    <p:cond delay="0"/>
                                  </p:stCondLst>
                                  <p:childTnLst>
                                    <p:set>
                                      <p:cBhvr>
                                        <p:cTn id="124" dur="1" fill="hold">
                                          <p:stCondLst>
                                            <p:cond delay="0"/>
                                          </p:stCondLst>
                                        </p:cTn>
                                        <p:tgtEl>
                                          <p:spTgt spid="37928"/>
                                        </p:tgtEl>
                                        <p:attrNameLst>
                                          <p:attrName>style.visibility</p:attrName>
                                        </p:attrNameLst>
                                      </p:cBhvr>
                                      <p:to>
                                        <p:strVal val="visible"/>
                                      </p:to>
                                    </p:set>
                                  </p:childTnLst>
                                </p:cTn>
                              </p:par>
                            </p:childTnLst>
                          </p:cTn>
                        </p:par>
                        <p:par>
                          <p:cTn id="125" fill="hold" nodeType="afterGroup">
                            <p:stCondLst>
                              <p:cond delay="0"/>
                            </p:stCondLst>
                            <p:childTnLst>
                              <p:par>
                                <p:cTn id="126" presetID="1" presetClass="entr" presetSubtype="0" fill="hold" grpId="0" nodeType="afterEffect">
                                  <p:stCondLst>
                                    <p:cond delay="0"/>
                                  </p:stCondLst>
                                  <p:childTnLst>
                                    <p:set>
                                      <p:cBhvr>
                                        <p:cTn id="127" dur="1" fill="hold">
                                          <p:stCondLst>
                                            <p:cond delay="0"/>
                                          </p:stCondLst>
                                        </p:cTn>
                                        <p:tgtEl>
                                          <p:spTgt spid="37929"/>
                                        </p:tgtEl>
                                        <p:attrNameLst>
                                          <p:attrName>style.visibility</p:attrName>
                                        </p:attrNameLst>
                                      </p:cBhvr>
                                      <p:to>
                                        <p:strVal val="visible"/>
                                      </p:to>
                                    </p:set>
                                  </p:childTnLst>
                                </p:cTn>
                              </p:par>
                            </p:childTnLst>
                          </p:cTn>
                        </p:par>
                        <p:par>
                          <p:cTn id="128" fill="hold" nodeType="afterGroup">
                            <p:stCondLst>
                              <p:cond delay="0"/>
                            </p:stCondLst>
                            <p:childTnLst>
                              <p:par>
                                <p:cTn id="129" presetID="1" presetClass="entr" presetSubtype="0" fill="hold" grpId="0" nodeType="afterEffect">
                                  <p:stCondLst>
                                    <p:cond delay="0"/>
                                  </p:stCondLst>
                                  <p:childTnLst>
                                    <p:set>
                                      <p:cBhvr>
                                        <p:cTn id="130" dur="1" fill="hold">
                                          <p:stCondLst>
                                            <p:cond delay="0"/>
                                          </p:stCondLst>
                                        </p:cTn>
                                        <p:tgtEl>
                                          <p:spTgt spid="37930"/>
                                        </p:tgtEl>
                                        <p:attrNameLst>
                                          <p:attrName>style.visibility</p:attrName>
                                        </p:attrNameLst>
                                      </p:cBhvr>
                                      <p:to>
                                        <p:strVal val="visible"/>
                                      </p:to>
                                    </p:set>
                                  </p:childTnLst>
                                </p:cTn>
                              </p:par>
                            </p:childTnLst>
                          </p:cTn>
                        </p:par>
                        <p:par>
                          <p:cTn id="131" fill="hold" nodeType="afterGroup">
                            <p:stCondLst>
                              <p:cond delay="0"/>
                            </p:stCondLst>
                            <p:childTnLst>
                              <p:par>
                                <p:cTn id="132" presetID="1" presetClass="entr" presetSubtype="0" fill="hold" grpId="0" nodeType="afterEffect">
                                  <p:stCondLst>
                                    <p:cond delay="0"/>
                                  </p:stCondLst>
                                  <p:childTnLst>
                                    <p:set>
                                      <p:cBhvr>
                                        <p:cTn id="133" dur="1" fill="hold">
                                          <p:stCondLst>
                                            <p:cond delay="0"/>
                                          </p:stCondLst>
                                        </p:cTn>
                                        <p:tgtEl>
                                          <p:spTgt spid="37931"/>
                                        </p:tgtEl>
                                        <p:attrNameLst>
                                          <p:attrName>style.visibility</p:attrName>
                                        </p:attrNameLst>
                                      </p:cBhvr>
                                      <p:to>
                                        <p:strVal val="visible"/>
                                      </p:to>
                                    </p:set>
                                  </p:childTnLst>
                                </p:cTn>
                              </p:par>
                            </p:childTnLst>
                          </p:cTn>
                        </p:par>
                        <p:par>
                          <p:cTn id="134" fill="hold" nodeType="afterGroup">
                            <p:stCondLst>
                              <p:cond delay="0"/>
                            </p:stCondLst>
                            <p:childTnLst>
                              <p:par>
                                <p:cTn id="135" presetID="1" presetClass="entr" presetSubtype="0" fill="hold" grpId="0" nodeType="afterEffect">
                                  <p:stCondLst>
                                    <p:cond delay="0"/>
                                  </p:stCondLst>
                                  <p:childTnLst>
                                    <p:set>
                                      <p:cBhvr>
                                        <p:cTn id="136" dur="1" fill="hold">
                                          <p:stCondLst>
                                            <p:cond delay="0"/>
                                          </p:stCondLst>
                                        </p:cTn>
                                        <p:tgtEl>
                                          <p:spTgt spid="37932"/>
                                        </p:tgtEl>
                                        <p:attrNameLst>
                                          <p:attrName>style.visibility</p:attrName>
                                        </p:attrNameLst>
                                      </p:cBhvr>
                                      <p:to>
                                        <p:strVal val="visible"/>
                                      </p:to>
                                    </p:set>
                                  </p:childTnLst>
                                </p:cTn>
                              </p:par>
                            </p:childTnLst>
                          </p:cTn>
                        </p:par>
                        <p:par>
                          <p:cTn id="137" fill="hold" nodeType="afterGroup">
                            <p:stCondLst>
                              <p:cond delay="0"/>
                            </p:stCondLst>
                            <p:childTnLst>
                              <p:par>
                                <p:cTn id="138" presetID="1" presetClass="entr" presetSubtype="0" fill="hold" grpId="0" nodeType="afterEffect">
                                  <p:stCondLst>
                                    <p:cond delay="0"/>
                                  </p:stCondLst>
                                  <p:childTnLst>
                                    <p:set>
                                      <p:cBhvr>
                                        <p:cTn id="139" dur="1" fill="hold">
                                          <p:stCondLst>
                                            <p:cond delay="0"/>
                                          </p:stCondLst>
                                        </p:cTn>
                                        <p:tgtEl>
                                          <p:spTgt spid="37933"/>
                                        </p:tgtEl>
                                        <p:attrNameLst>
                                          <p:attrName>style.visibility</p:attrName>
                                        </p:attrNameLst>
                                      </p:cBhvr>
                                      <p:to>
                                        <p:strVal val="visible"/>
                                      </p:to>
                                    </p:set>
                                  </p:childTnLst>
                                </p:cTn>
                              </p:par>
                            </p:childTnLst>
                          </p:cTn>
                        </p:par>
                      </p:childTnLst>
                    </p:cTn>
                  </p:par>
                  <p:par>
                    <p:cTn id="140" fill="hold">
                      <p:stCondLst>
                        <p:cond delay="indefinite"/>
                      </p:stCondLst>
                      <p:childTnLst>
                        <p:par>
                          <p:cTn id="141" fill="hold" nodeType="afterGroup">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37934"/>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6"/>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8"/>
                                        </p:tgtEl>
                                        <p:attrNameLst>
                                          <p:attrName>style.visibility</p:attrName>
                                        </p:attrNameLst>
                                      </p:cBhvr>
                                      <p:to>
                                        <p:strVal val="visible"/>
                                      </p:to>
                                    </p:set>
                                  </p:childTnLst>
                                </p:cTn>
                              </p:par>
                              <p:par>
                                <p:cTn id="150" presetID="1" presetClass="exit" presetSubtype="0" fill="hold" grpId="1" nodeType="withEffect">
                                  <p:stCondLst>
                                    <p:cond delay="0"/>
                                  </p:stCondLst>
                                  <p:childTnLst>
                                    <p:set>
                                      <p:cBhvr>
                                        <p:cTn id="151" dur="1" fill="hold">
                                          <p:stCondLst>
                                            <p:cond delay="0"/>
                                          </p:stCondLst>
                                        </p:cTn>
                                        <p:tgtEl>
                                          <p:spTgt spid="379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nimBg="1"/>
      <p:bldP spid="37894" grpId="0" autoUpdateAnimBg="0"/>
      <p:bldP spid="37895" grpId="0" animBg="1"/>
      <p:bldP spid="37896" grpId="0" animBg="1"/>
      <p:bldP spid="37897" grpId="0" animBg="1"/>
      <p:bldP spid="37898" grpId="0" animBg="1"/>
      <p:bldP spid="37899" grpId="0" autoUpdateAnimBg="0"/>
      <p:bldP spid="37900" grpId="0" autoUpdateAnimBg="0"/>
      <p:bldP spid="37901" grpId="0" autoUpdateAnimBg="0"/>
      <p:bldP spid="37902" grpId="0" autoUpdateAnimBg="0"/>
      <p:bldP spid="37903" grpId="0" animBg="1"/>
      <p:bldP spid="37903" grpId="1" animBg="1"/>
      <p:bldP spid="37904" grpId="0" animBg="1"/>
      <p:bldP spid="37905" grpId="0" animBg="1"/>
      <p:bldP spid="37906" grpId="0" autoUpdateAnimBg="0"/>
      <p:bldP spid="37907" grpId="0" animBg="1"/>
      <p:bldP spid="37908" grpId="0" animBg="1"/>
      <p:bldP spid="37909" grpId="0" autoUpdateAnimBg="0"/>
      <p:bldP spid="37910" grpId="0" animBg="1"/>
      <p:bldP spid="37911" grpId="0" animBg="1"/>
      <p:bldP spid="37912" grpId="0" autoUpdateAnimBg="0"/>
      <p:bldP spid="37913" grpId="0" animBg="1"/>
      <p:bldP spid="37914" grpId="0" animBg="1"/>
      <p:bldP spid="37915" grpId="0" autoUpdateAnimBg="0"/>
      <p:bldP spid="37916" grpId="0" animBg="1"/>
      <p:bldP spid="37917" grpId="0" autoUpdateAnimBg="0"/>
      <p:bldP spid="37918" grpId="0" animBg="1"/>
      <p:bldP spid="37919" grpId="0" autoUpdateAnimBg="0"/>
      <p:bldP spid="37920" grpId="0" animBg="1"/>
      <p:bldP spid="37921" grpId="0" animBg="1"/>
      <p:bldP spid="37922" grpId="0" animBg="1" autoUpdateAnimBg="0"/>
      <p:bldP spid="37923" grpId="0" animBg="1" autoUpdateAnimBg="0"/>
      <p:bldP spid="37923" grpId="1" animBg="1" autoUpdateAnimBg="0"/>
      <p:bldP spid="37924" grpId="0" animBg="1"/>
      <p:bldP spid="37925" grpId="0" animBg="1"/>
      <p:bldP spid="37926" grpId="0" animBg="1"/>
      <p:bldP spid="37927" grpId="0" animBg="1"/>
      <p:bldP spid="37928" grpId="0" animBg="1"/>
      <p:bldP spid="37929" grpId="0" autoUpdateAnimBg="0"/>
      <p:bldP spid="37930" grpId="0" animBg="1"/>
      <p:bldP spid="37931" grpId="0" animBg="1"/>
      <p:bldP spid="37932" grpId="0" animBg="1"/>
      <p:bldP spid="37933" grpId="0" animBg="1" autoUpdateAnimBg="0"/>
      <p:bldP spid="37934" grpId="0" animBg="1" autoUpdateAnimBg="0"/>
      <p:bldP spid="37934" grpId="1" animBg="1"/>
      <p:bldP spid="37935" grpId="0" animBg="1" autoUpdateAnimBg="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0" y="211668"/>
            <a:ext cx="9144000"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Results</a:t>
            </a:r>
            <a:endParaRPr lang="en-US" dirty="0">
              <a:latin typeface="Minion Pro"/>
              <a:cs typeface="Minion Pro"/>
            </a:endParaRPr>
          </a:p>
        </p:txBody>
      </p:sp>
      <p:sp>
        <p:nvSpPr>
          <p:cNvPr id="20" name="Content Placeholder 2"/>
          <p:cNvSpPr txBox="1">
            <a:spLocks/>
          </p:cNvSpPr>
          <p:nvPr/>
        </p:nvSpPr>
        <p:spPr>
          <a:xfrm>
            <a:off x="508001" y="1176869"/>
            <a:ext cx="8469898" cy="52577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latin typeface="Minion Pro"/>
                <a:cs typeface="Minion Pro"/>
              </a:rPr>
              <a:t>Benchmark: </a:t>
            </a:r>
            <a:r>
              <a:rPr lang="en-US" sz="2000" dirty="0" smtClean="0">
                <a:latin typeface="Minion Pro"/>
                <a:cs typeface="Minion Pro"/>
              </a:rPr>
              <a:t>Optimistic OLTP &amp; P2P Collaborative editing</a:t>
            </a:r>
          </a:p>
          <a:p>
            <a:endParaRPr lang="en-US" sz="2400" dirty="0" smtClean="0">
              <a:latin typeface="Minion Pro"/>
              <a:cs typeface="Minion Pro"/>
            </a:endParaRPr>
          </a:p>
        </p:txBody>
      </p:sp>
      <p:pic>
        <p:nvPicPr>
          <p:cNvPr id="3" name="Picture 2"/>
          <p:cNvPicPr>
            <a:picLocks noChangeAspect="1"/>
          </p:cNvPicPr>
          <p:nvPr/>
        </p:nvPicPr>
        <p:blipFill>
          <a:blip r:embed="rId4"/>
          <a:stretch>
            <a:fillRect/>
          </a:stretch>
        </p:blipFill>
        <p:spPr>
          <a:xfrm>
            <a:off x="902207" y="1912165"/>
            <a:ext cx="7333047" cy="2730390"/>
          </a:xfrm>
          <a:prstGeom prst="rect">
            <a:avLst/>
          </a:prstGeom>
        </p:spPr>
      </p:pic>
      <p:sp>
        <p:nvSpPr>
          <p:cNvPr id="4" name="TextBox 3"/>
          <p:cNvSpPr txBox="1"/>
          <p:nvPr/>
        </p:nvSpPr>
        <p:spPr>
          <a:xfrm>
            <a:off x="1479550" y="4505446"/>
            <a:ext cx="2351926" cy="923330"/>
          </a:xfrm>
          <a:prstGeom prst="rect">
            <a:avLst/>
          </a:prstGeom>
          <a:noFill/>
        </p:spPr>
        <p:txBody>
          <a:bodyPr wrap="none" rtlCol="0">
            <a:spAutoFit/>
          </a:bodyPr>
          <a:lstStyle/>
          <a:p>
            <a:r>
              <a:rPr lang="en-US" dirty="0" smtClean="0">
                <a:solidFill>
                  <a:srgbClr val="008000"/>
                </a:solidFill>
                <a:latin typeface="Minion Pro"/>
                <a:cs typeface="Minion Pro"/>
              </a:rPr>
              <a:t>5.8X</a:t>
            </a:r>
            <a:r>
              <a:rPr lang="en-US" dirty="0" smtClean="0">
                <a:latin typeface="Minion Pro"/>
                <a:cs typeface="Minion Pro"/>
              </a:rPr>
              <a:t> faster than sync</a:t>
            </a:r>
          </a:p>
          <a:p>
            <a:r>
              <a:rPr lang="en-US" dirty="0" smtClean="0">
                <a:solidFill>
                  <a:srgbClr val="FF0000"/>
                </a:solidFill>
                <a:latin typeface="Minion Pro"/>
                <a:cs typeface="Minion Pro"/>
              </a:rPr>
              <a:t>1.4X</a:t>
            </a:r>
            <a:r>
              <a:rPr lang="en-US" dirty="0" smtClean="0">
                <a:latin typeface="Minion Pro"/>
                <a:cs typeface="Minion Pro"/>
              </a:rPr>
              <a:t> slower than </a:t>
            </a:r>
            <a:r>
              <a:rPr lang="en-US" dirty="0" err="1" smtClean="0">
                <a:latin typeface="Minion Pro"/>
                <a:cs typeface="Minion Pro"/>
              </a:rPr>
              <a:t>async</a:t>
            </a:r>
            <a:endParaRPr lang="en-US" dirty="0">
              <a:latin typeface="Minion Pro"/>
              <a:cs typeface="Minion Pro"/>
            </a:endParaRPr>
          </a:p>
          <a:p>
            <a:r>
              <a:rPr lang="en-US" dirty="0" smtClean="0">
                <a:latin typeface="Minion Pro"/>
                <a:cs typeface="Minion Pro"/>
              </a:rPr>
              <a:t>          @ 48 clients</a:t>
            </a:r>
            <a:endParaRPr lang="en-US" dirty="0">
              <a:latin typeface="Minion Pro"/>
              <a:cs typeface="Minion Pro"/>
            </a:endParaRPr>
          </a:p>
        </p:txBody>
      </p:sp>
      <p:sp>
        <p:nvSpPr>
          <p:cNvPr id="23" name="TextBox 22"/>
          <p:cNvSpPr txBox="1"/>
          <p:nvPr/>
        </p:nvSpPr>
        <p:spPr>
          <a:xfrm>
            <a:off x="5711352" y="4505446"/>
            <a:ext cx="2300630" cy="923330"/>
          </a:xfrm>
          <a:prstGeom prst="rect">
            <a:avLst/>
          </a:prstGeom>
          <a:noFill/>
        </p:spPr>
        <p:txBody>
          <a:bodyPr wrap="none" rtlCol="0">
            <a:spAutoFit/>
          </a:bodyPr>
          <a:lstStyle/>
          <a:p>
            <a:r>
              <a:rPr lang="en-US" dirty="0" smtClean="0">
                <a:solidFill>
                  <a:srgbClr val="008000"/>
                </a:solidFill>
                <a:latin typeface="Minion Pro"/>
                <a:cs typeface="Minion Pro"/>
              </a:rPr>
              <a:t>7.6X</a:t>
            </a:r>
            <a:r>
              <a:rPr lang="en-US" dirty="0" smtClean="0">
                <a:latin typeface="Minion Pro"/>
                <a:cs typeface="Minion Pro"/>
              </a:rPr>
              <a:t> faster than sync</a:t>
            </a:r>
          </a:p>
          <a:p>
            <a:r>
              <a:rPr lang="en-US" dirty="0" smtClean="0">
                <a:solidFill>
                  <a:srgbClr val="FF0000"/>
                </a:solidFill>
                <a:latin typeface="Minion Pro"/>
                <a:cs typeface="Minion Pro"/>
              </a:rPr>
              <a:t>2.3X</a:t>
            </a:r>
            <a:r>
              <a:rPr lang="en-US" dirty="0" smtClean="0">
                <a:latin typeface="Minion Pro"/>
                <a:cs typeface="Minion Pro"/>
              </a:rPr>
              <a:t> slower than </a:t>
            </a:r>
            <a:r>
              <a:rPr lang="en-US" dirty="0" err="1" smtClean="0">
                <a:latin typeface="Minion Pro"/>
                <a:cs typeface="Minion Pro"/>
              </a:rPr>
              <a:t>async</a:t>
            </a:r>
            <a:endParaRPr lang="en-US" dirty="0" smtClean="0">
              <a:latin typeface="Minion Pro"/>
              <a:cs typeface="Minion Pro"/>
            </a:endParaRPr>
          </a:p>
          <a:p>
            <a:r>
              <a:rPr lang="en-US" dirty="0" smtClean="0">
                <a:latin typeface="Minion Pro"/>
                <a:cs typeface="Minion Pro"/>
              </a:rPr>
              <a:t>         @ 6 authors</a:t>
            </a:r>
            <a:endParaRPr lang="en-US" dirty="0">
              <a:latin typeface="Minion Pro"/>
              <a:cs typeface="Minion Pro"/>
            </a:endParaRPr>
          </a:p>
        </p:txBody>
      </p:sp>
      <p:sp>
        <p:nvSpPr>
          <p:cNvPr id="5" name="Rectangle 4"/>
          <p:cNvSpPr/>
          <p:nvPr/>
        </p:nvSpPr>
        <p:spPr>
          <a:xfrm>
            <a:off x="2421467" y="5604933"/>
            <a:ext cx="4419600" cy="914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smtClean="0"/>
              <a:t>Rx-CML efficient abstraction over </a:t>
            </a:r>
          </a:p>
          <a:p>
            <a:pPr algn="ctr"/>
            <a:r>
              <a:rPr lang="en-US" i="1" dirty="0" smtClean="0"/>
              <a:t>high-latency distributed systems!</a:t>
            </a:r>
            <a:endParaRPr lang="en-US" i="1" dirty="0"/>
          </a:p>
        </p:txBody>
      </p:sp>
    </p:spTree>
    <p:custDataLst>
      <p:tags r:id="rId1"/>
    </p:custDataLst>
    <p:extLst>
      <p:ext uri="{BB962C8B-B14F-4D97-AF65-F5344CB8AC3E}">
        <p14:creationId xmlns:p14="http://schemas.microsoft.com/office/powerpoint/2010/main" val="512183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0" y="211668"/>
            <a:ext cx="9144000"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Conclusion</a:t>
            </a:r>
            <a:endParaRPr lang="en-US" dirty="0">
              <a:latin typeface="Minion Pro"/>
              <a:cs typeface="Minion Pro"/>
            </a:endParaRPr>
          </a:p>
        </p:txBody>
      </p:sp>
      <p:grpSp>
        <p:nvGrpSpPr>
          <p:cNvPr id="3" name="Group 2"/>
          <p:cNvGrpSpPr/>
          <p:nvPr/>
        </p:nvGrpSpPr>
        <p:grpSpPr>
          <a:xfrm>
            <a:off x="253995" y="1849092"/>
            <a:ext cx="2194275" cy="2626268"/>
            <a:chOff x="6230059" y="691444"/>
            <a:chExt cx="2802465" cy="2887134"/>
          </a:xfrm>
        </p:grpSpPr>
        <p:sp>
          <p:nvSpPr>
            <p:cNvPr id="4" name="Title 3"/>
            <p:cNvSpPr txBox="1">
              <a:spLocks/>
            </p:cNvSpPr>
            <p:nvPr/>
          </p:nvSpPr>
          <p:spPr>
            <a:xfrm>
              <a:off x="6403625" y="691444"/>
              <a:ext cx="2455332" cy="969433"/>
            </a:xfrm>
            <a:prstGeom prst="rect">
              <a:avLst/>
            </a:prstGeom>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Synchronous </a:t>
              </a:r>
            </a:p>
            <a:p>
              <a:r>
                <a:rPr lang="en-US" sz="2400" dirty="0" smtClean="0">
                  <a:latin typeface="Minion Pro"/>
                  <a:cs typeface="Minion Pro"/>
                </a:rPr>
                <a:t>communication</a:t>
              </a:r>
              <a:endParaRPr lang="en-US" sz="2400" dirty="0">
                <a:latin typeface="Minion Pro"/>
                <a:cs typeface="Minion Pro"/>
              </a:endParaRPr>
            </a:p>
          </p:txBody>
        </p:sp>
        <p:sp>
          <p:nvSpPr>
            <p:cNvPr id="5" name="Notched Right Arrow 4"/>
            <p:cNvSpPr/>
            <p:nvPr/>
          </p:nvSpPr>
          <p:spPr>
            <a:xfrm rot="5400000">
              <a:off x="7204430" y="1903588"/>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3"/>
            <p:cNvSpPr txBox="1">
              <a:spLocks/>
            </p:cNvSpPr>
            <p:nvPr/>
          </p:nvSpPr>
          <p:spPr>
            <a:xfrm>
              <a:off x="6230059" y="2609144"/>
              <a:ext cx="2802465" cy="969434"/>
            </a:xfrm>
            <a:prstGeom prst="rect">
              <a:avLst/>
            </a:prstGeom>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Asynchronous distributed system</a:t>
              </a:r>
              <a:endParaRPr lang="en-US" sz="2400" dirty="0">
                <a:latin typeface="Minion Pro"/>
                <a:cs typeface="Minion Pro"/>
              </a:endParaRPr>
            </a:p>
          </p:txBody>
        </p:sp>
      </p:grpSp>
      <p:grpSp>
        <p:nvGrpSpPr>
          <p:cNvPr id="11" name="Group 10"/>
          <p:cNvGrpSpPr/>
          <p:nvPr/>
        </p:nvGrpSpPr>
        <p:grpSpPr>
          <a:xfrm>
            <a:off x="2859845" y="1840920"/>
            <a:ext cx="3569641" cy="2284819"/>
            <a:chOff x="2697229" y="1840920"/>
            <a:chExt cx="3569641" cy="2284819"/>
          </a:xfrm>
        </p:grpSpPr>
        <p:pic>
          <p:nvPicPr>
            <p:cNvPr id="7" name="Picture 6"/>
            <p:cNvPicPr>
              <a:picLocks noChangeAspect="1"/>
            </p:cNvPicPr>
            <p:nvPr/>
          </p:nvPicPr>
          <p:blipFill>
            <a:blip r:embed="rId3"/>
            <a:stretch>
              <a:fillRect/>
            </a:stretch>
          </p:blipFill>
          <p:spPr>
            <a:xfrm>
              <a:off x="2699780" y="1840920"/>
              <a:ext cx="3550136" cy="1752599"/>
            </a:xfrm>
            <a:prstGeom prst="rect">
              <a:avLst/>
            </a:prstGeom>
          </p:spPr>
        </p:pic>
        <p:sp>
          <p:nvSpPr>
            <p:cNvPr id="8" name="TextBox 7"/>
            <p:cNvSpPr txBox="1"/>
            <p:nvPr/>
          </p:nvSpPr>
          <p:spPr>
            <a:xfrm>
              <a:off x="2697229" y="3664074"/>
              <a:ext cx="1467068" cy="461665"/>
            </a:xfrm>
            <a:prstGeom prst="rect">
              <a:avLst/>
            </a:prstGeom>
            <a:noFill/>
          </p:spPr>
          <p:txBody>
            <a:bodyPr wrap="none" rtlCol="0">
              <a:spAutoFit/>
            </a:bodyPr>
            <a:lstStyle/>
            <a:p>
              <a:r>
                <a:rPr lang="en-US" sz="2400" dirty="0" smtClean="0">
                  <a:solidFill>
                    <a:srgbClr val="008000"/>
                  </a:solidFill>
                  <a:latin typeface="Minion Pro"/>
                  <a:cs typeface="Minion Pro"/>
                </a:rPr>
                <a:t>synchrony</a:t>
              </a:r>
              <a:endParaRPr lang="en-US" sz="2400" dirty="0">
                <a:solidFill>
                  <a:srgbClr val="008000"/>
                </a:solidFill>
                <a:latin typeface="Minion Pro"/>
                <a:cs typeface="Minion Pro"/>
              </a:endParaRPr>
            </a:p>
          </p:txBody>
        </p:sp>
        <p:sp>
          <p:nvSpPr>
            <p:cNvPr id="9" name="TextBox 8"/>
            <p:cNvSpPr txBox="1"/>
            <p:nvPr/>
          </p:nvSpPr>
          <p:spPr>
            <a:xfrm>
              <a:off x="5207812" y="3664074"/>
              <a:ext cx="1059058" cy="461665"/>
            </a:xfrm>
            <a:prstGeom prst="rect">
              <a:avLst/>
            </a:prstGeom>
            <a:noFill/>
          </p:spPr>
          <p:txBody>
            <a:bodyPr wrap="none" rtlCol="0">
              <a:spAutoFit/>
            </a:bodyPr>
            <a:lstStyle/>
            <a:p>
              <a:r>
                <a:rPr lang="en-US" sz="2400" dirty="0" smtClean="0">
                  <a:solidFill>
                    <a:srgbClr val="FF0000"/>
                  </a:solidFill>
                  <a:latin typeface="Minion Pro"/>
                  <a:cs typeface="Minion Pro"/>
                </a:rPr>
                <a:t>latency</a:t>
              </a:r>
              <a:endParaRPr lang="en-US" sz="2400" dirty="0">
                <a:solidFill>
                  <a:srgbClr val="FF0000"/>
                </a:solidFill>
                <a:latin typeface="Minion Pro"/>
                <a:cs typeface="Minion Pro"/>
              </a:endParaRPr>
            </a:p>
          </p:txBody>
        </p:sp>
      </p:grpSp>
      <p:sp>
        <p:nvSpPr>
          <p:cNvPr id="10" name="Title 3"/>
          <p:cNvSpPr txBox="1">
            <a:spLocks/>
          </p:cNvSpPr>
          <p:nvPr/>
        </p:nvSpPr>
        <p:spPr>
          <a:xfrm>
            <a:off x="6841061" y="2356556"/>
            <a:ext cx="2194275" cy="1538111"/>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0000FF"/>
                </a:solidFill>
                <a:latin typeface="Minion Pro"/>
                <a:cs typeface="Minion Pro"/>
              </a:rPr>
              <a:t>Rx-CML: </a:t>
            </a:r>
          </a:p>
          <a:p>
            <a:r>
              <a:rPr lang="en-US" sz="2400" dirty="0" smtClean="0">
                <a:latin typeface="Minion Pro"/>
                <a:cs typeface="Minion Pro"/>
              </a:rPr>
              <a:t>Speculative</a:t>
            </a:r>
          </a:p>
          <a:p>
            <a:r>
              <a:rPr lang="en-US" sz="2400" dirty="0" smtClean="0">
                <a:latin typeface="Minion Pro"/>
                <a:cs typeface="Minion Pro"/>
              </a:rPr>
              <a:t>Execution!</a:t>
            </a:r>
            <a:endParaRPr lang="en-US" sz="2400" dirty="0">
              <a:latin typeface="Minion Pro"/>
              <a:cs typeface="Minion Pro"/>
            </a:endParaRPr>
          </a:p>
        </p:txBody>
      </p:sp>
    </p:spTree>
    <p:custDataLst>
      <p:tags r:id="rId1"/>
    </p:custDataLst>
    <p:extLst>
      <p:ext uri="{BB962C8B-B14F-4D97-AF65-F5344CB8AC3E}">
        <p14:creationId xmlns:p14="http://schemas.microsoft.com/office/powerpoint/2010/main" val="1167250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605366" y="2215444"/>
            <a:ext cx="7933267" cy="165382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A Lightweight Concurrency Substrate for Haskell</a:t>
            </a:r>
            <a:endParaRPr lang="en-US" dirty="0">
              <a:latin typeface="Minion Pro"/>
              <a:cs typeface="Minion Pro"/>
            </a:endParaRPr>
          </a:p>
        </p:txBody>
      </p:sp>
      <p:sp>
        <p:nvSpPr>
          <p:cNvPr id="3" name="Subtitle 2"/>
          <p:cNvSpPr txBox="1">
            <a:spLocks/>
          </p:cNvSpPr>
          <p:nvPr/>
        </p:nvSpPr>
        <p:spPr>
          <a:xfrm>
            <a:off x="1371600" y="4047066"/>
            <a:ext cx="6400800" cy="1865490"/>
          </a:xfrm>
          <a:prstGeom prst="rect">
            <a:avLst/>
          </a:prstGeom>
          <a:ln>
            <a:no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smtClean="0">
                <a:solidFill>
                  <a:schemeClr val="bg1">
                    <a:lumMod val="50000"/>
                  </a:schemeClr>
                </a:solidFill>
                <a:latin typeface="Minion Pro"/>
                <a:cs typeface="Minion Pro"/>
              </a:rPr>
              <a:t>Joint work with </a:t>
            </a:r>
          </a:p>
          <a:p>
            <a:pPr marL="0" indent="0" algn="ctr">
              <a:buNone/>
            </a:pPr>
            <a:r>
              <a:rPr lang="en-US" sz="2400" dirty="0" smtClean="0">
                <a:latin typeface="Minion Pro"/>
                <a:cs typeface="Minion Pro"/>
              </a:rPr>
              <a:t>Tim Harris</a:t>
            </a:r>
          </a:p>
          <a:p>
            <a:pPr marL="0" indent="0" algn="ctr">
              <a:buNone/>
            </a:pPr>
            <a:r>
              <a:rPr lang="en-US" sz="2400" dirty="0" smtClean="0">
                <a:latin typeface="Minion Pro"/>
                <a:cs typeface="Minion Pro"/>
              </a:rPr>
              <a:t>Simon Marlow</a:t>
            </a:r>
          </a:p>
          <a:p>
            <a:pPr marL="0" indent="0" algn="ctr">
              <a:buNone/>
            </a:pPr>
            <a:r>
              <a:rPr lang="en-US" sz="2400" dirty="0" smtClean="0">
                <a:latin typeface="Minion Pro"/>
                <a:cs typeface="Minion Pro"/>
              </a:rPr>
              <a:t>Simon Peyton Jones</a:t>
            </a:r>
            <a:endParaRPr lang="en-US" sz="2400" dirty="0">
              <a:latin typeface="Minion Pro"/>
              <a:cs typeface="Minion Pro"/>
            </a:endParaRPr>
          </a:p>
        </p:txBody>
      </p:sp>
    </p:spTree>
    <p:extLst>
      <p:ext uri="{BB962C8B-B14F-4D97-AF65-F5344CB8AC3E}">
        <p14:creationId xmlns:p14="http://schemas.microsoft.com/office/powerpoint/2010/main" val="1658426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91910" y="440268"/>
            <a:ext cx="8635999" cy="125942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Minion Pro"/>
                <a:cs typeface="Minion Pro"/>
              </a:rPr>
              <a:t>How to write schedulers for Haskell threads as Haskell libraries?</a:t>
            </a:r>
            <a:endParaRPr lang="en-US" sz="3200" dirty="0">
              <a:latin typeface="Minion Pro"/>
              <a:cs typeface="Minion Pro"/>
            </a:endParaRPr>
          </a:p>
        </p:txBody>
      </p:sp>
      <p:sp>
        <p:nvSpPr>
          <p:cNvPr id="3" name="Title 3"/>
          <p:cNvSpPr txBox="1">
            <a:spLocks/>
          </p:cNvSpPr>
          <p:nvPr/>
        </p:nvSpPr>
        <p:spPr>
          <a:xfrm>
            <a:off x="191910" y="446625"/>
            <a:ext cx="8635999" cy="125942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Minion Pro"/>
                <a:cs typeface="Minion Pro"/>
              </a:rPr>
              <a:t>How to write schedulers for Haskell threads as Haskell libraries </a:t>
            </a:r>
            <a:r>
              <a:rPr lang="en-US" sz="3200" dirty="0" smtClean="0">
                <a:solidFill>
                  <a:srgbClr val="0000FF"/>
                </a:solidFill>
                <a:latin typeface="Minion Pro"/>
                <a:cs typeface="Minion Pro"/>
              </a:rPr>
              <a:t>in GHC</a:t>
            </a:r>
            <a:r>
              <a:rPr lang="en-US" sz="3200" dirty="0" smtClean="0">
                <a:latin typeface="Minion Pro"/>
                <a:cs typeface="Minion Pro"/>
              </a:rPr>
              <a:t>?</a:t>
            </a:r>
            <a:endParaRPr lang="en-US" sz="3200" dirty="0">
              <a:latin typeface="Minion Pro"/>
              <a:cs typeface="Minion Pro"/>
            </a:endParaRPr>
          </a:p>
        </p:txBody>
      </p:sp>
      <p:sp>
        <p:nvSpPr>
          <p:cNvPr id="4" name="Rectangle 3"/>
          <p:cNvSpPr/>
          <p:nvPr/>
        </p:nvSpPr>
        <p:spPr>
          <a:xfrm>
            <a:off x="2700862" y="4648175"/>
            <a:ext cx="1168399" cy="6265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Minion Pro"/>
                <a:cs typeface="Minion Pro"/>
              </a:rPr>
              <a:t>Scheduler</a:t>
            </a:r>
            <a:endParaRPr lang="en-US" dirty="0">
              <a:latin typeface="Minion Pro"/>
              <a:cs typeface="Minion Pro"/>
            </a:endParaRPr>
          </a:p>
        </p:txBody>
      </p:sp>
      <p:sp>
        <p:nvSpPr>
          <p:cNvPr id="6" name="Rectangle 5"/>
          <p:cNvSpPr/>
          <p:nvPr/>
        </p:nvSpPr>
        <p:spPr>
          <a:xfrm>
            <a:off x="1896527" y="3725309"/>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latin typeface="Minion Pro"/>
                <a:cs typeface="Minion Pro"/>
              </a:rPr>
              <a:t>MVar</a:t>
            </a:r>
            <a:endParaRPr lang="en-US" dirty="0">
              <a:latin typeface="Minion Pro"/>
              <a:cs typeface="Minion Pro"/>
            </a:endParaRPr>
          </a:p>
        </p:txBody>
      </p:sp>
      <p:sp>
        <p:nvSpPr>
          <p:cNvPr id="7" name="Rectangle 6"/>
          <p:cNvSpPr/>
          <p:nvPr/>
        </p:nvSpPr>
        <p:spPr>
          <a:xfrm>
            <a:off x="2700861" y="5621846"/>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STM</a:t>
            </a:r>
            <a:endParaRPr lang="en-US" dirty="0">
              <a:latin typeface="Minion Pro"/>
              <a:cs typeface="Minion Pro"/>
            </a:endParaRPr>
          </a:p>
        </p:txBody>
      </p:sp>
      <p:sp>
        <p:nvSpPr>
          <p:cNvPr id="8" name="Rectangle 7"/>
          <p:cNvSpPr/>
          <p:nvPr/>
        </p:nvSpPr>
        <p:spPr>
          <a:xfrm>
            <a:off x="1041392" y="4504240"/>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GC</a:t>
            </a:r>
            <a:endParaRPr lang="en-US" dirty="0">
              <a:latin typeface="Minion Pro"/>
              <a:cs typeface="Minion Pro"/>
            </a:endParaRPr>
          </a:p>
        </p:txBody>
      </p:sp>
      <p:sp>
        <p:nvSpPr>
          <p:cNvPr id="9" name="Rectangle 8"/>
          <p:cNvSpPr/>
          <p:nvPr/>
        </p:nvSpPr>
        <p:spPr>
          <a:xfrm>
            <a:off x="1312327" y="5304341"/>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Async Exception</a:t>
            </a:r>
            <a:endParaRPr lang="en-US" dirty="0">
              <a:latin typeface="Minion Pro"/>
              <a:cs typeface="Minion Pro"/>
            </a:endParaRPr>
          </a:p>
        </p:txBody>
      </p:sp>
      <p:sp>
        <p:nvSpPr>
          <p:cNvPr id="10" name="Rectangle 9"/>
          <p:cNvSpPr/>
          <p:nvPr/>
        </p:nvSpPr>
        <p:spPr>
          <a:xfrm>
            <a:off x="4123258" y="5304341"/>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Safe FFI</a:t>
            </a:r>
            <a:endParaRPr lang="en-US" dirty="0">
              <a:latin typeface="Minion Pro"/>
              <a:cs typeface="Minion Pro"/>
            </a:endParaRPr>
          </a:p>
        </p:txBody>
      </p:sp>
      <p:sp>
        <p:nvSpPr>
          <p:cNvPr id="11" name="Rectangle 10"/>
          <p:cNvSpPr/>
          <p:nvPr/>
        </p:nvSpPr>
        <p:spPr>
          <a:xfrm>
            <a:off x="4385727" y="4504240"/>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Interrupts</a:t>
            </a:r>
            <a:endParaRPr lang="en-US" dirty="0">
              <a:latin typeface="Minion Pro"/>
              <a:cs typeface="Minion Pro"/>
            </a:endParaRPr>
          </a:p>
        </p:txBody>
      </p:sp>
      <p:sp>
        <p:nvSpPr>
          <p:cNvPr id="12" name="Rectangle 11"/>
          <p:cNvSpPr/>
          <p:nvPr/>
        </p:nvSpPr>
        <p:spPr>
          <a:xfrm>
            <a:off x="3403592" y="3725309"/>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latin typeface="Minion Pro"/>
                <a:cs typeface="Minion Pro"/>
              </a:rPr>
              <a:t>Blackholes</a:t>
            </a:r>
            <a:endParaRPr lang="en-US" dirty="0">
              <a:latin typeface="Minion Pro"/>
              <a:cs typeface="Minion Pro"/>
            </a:endParaRPr>
          </a:p>
        </p:txBody>
      </p:sp>
      <p:cxnSp>
        <p:nvCxnSpPr>
          <p:cNvPr id="15" name="Straight Connector 14"/>
          <p:cNvCxnSpPr/>
          <p:nvPr/>
        </p:nvCxnSpPr>
        <p:spPr>
          <a:xfrm>
            <a:off x="191910" y="3318632"/>
            <a:ext cx="5700887" cy="2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1642528" y="2472242"/>
            <a:ext cx="3285066" cy="6265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Minion Pro"/>
                <a:cs typeface="Minion Pro"/>
              </a:rPr>
              <a:t>Concurrent Haskell Application</a:t>
            </a:r>
            <a:endParaRPr lang="en-US" dirty="0">
              <a:latin typeface="Minion Pro"/>
              <a:cs typeface="Minion Pro"/>
            </a:endParaRPr>
          </a:p>
        </p:txBody>
      </p:sp>
      <p:cxnSp>
        <p:nvCxnSpPr>
          <p:cNvPr id="19" name="Straight Arrow Connector 18"/>
          <p:cNvCxnSpPr>
            <a:stCxn id="12" idx="2"/>
            <a:endCxn id="4" idx="0"/>
          </p:cNvCxnSpPr>
          <p:nvPr/>
        </p:nvCxnSpPr>
        <p:spPr>
          <a:xfrm flipH="1">
            <a:off x="3285062" y="4351842"/>
            <a:ext cx="702730" cy="296333"/>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p:cNvCxnSpPr>
            <a:stCxn id="6" idx="2"/>
            <a:endCxn id="4" idx="0"/>
          </p:cNvCxnSpPr>
          <p:nvPr/>
        </p:nvCxnSpPr>
        <p:spPr>
          <a:xfrm>
            <a:off x="2480727" y="4351842"/>
            <a:ext cx="804335" cy="296333"/>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p:cNvCxnSpPr>
            <a:stCxn id="8" idx="3"/>
            <a:endCxn id="4" idx="1"/>
          </p:cNvCxnSpPr>
          <p:nvPr/>
        </p:nvCxnSpPr>
        <p:spPr>
          <a:xfrm>
            <a:off x="2209791" y="4817507"/>
            <a:ext cx="491071" cy="143935"/>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p:cNvCxnSpPr>
            <a:stCxn id="9" idx="3"/>
            <a:endCxn id="4" idx="1"/>
          </p:cNvCxnSpPr>
          <p:nvPr/>
        </p:nvCxnSpPr>
        <p:spPr>
          <a:xfrm flipV="1">
            <a:off x="2480726" y="4961442"/>
            <a:ext cx="220136" cy="656166"/>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9" name="Straight Arrow Connector 28"/>
          <p:cNvCxnSpPr>
            <a:stCxn id="7" idx="0"/>
            <a:endCxn id="4" idx="2"/>
          </p:cNvCxnSpPr>
          <p:nvPr/>
        </p:nvCxnSpPr>
        <p:spPr>
          <a:xfrm flipV="1">
            <a:off x="3285061" y="5274708"/>
            <a:ext cx="1" cy="347138"/>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31" name="Straight Arrow Connector 30"/>
          <p:cNvCxnSpPr>
            <a:stCxn id="4" idx="3"/>
            <a:endCxn id="11" idx="1"/>
          </p:cNvCxnSpPr>
          <p:nvPr/>
        </p:nvCxnSpPr>
        <p:spPr>
          <a:xfrm flipV="1">
            <a:off x="3869261" y="4817507"/>
            <a:ext cx="516466" cy="143935"/>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0" idx="1"/>
            <a:endCxn id="4" idx="3"/>
          </p:cNvCxnSpPr>
          <p:nvPr/>
        </p:nvCxnSpPr>
        <p:spPr>
          <a:xfrm flipH="1" flipV="1">
            <a:off x="3869261" y="4961442"/>
            <a:ext cx="253997" cy="656166"/>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191910" y="3318632"/>
            <a:ext cx="2634054" cy="369332"/>
          </a:xfrm>
          <a:prstGeom prst="rect">
            <a:avLst/>
          </a:prstGeom>
          <a:noFill/>
        </p:spPr>
        <p:txBody>
          <a:bodyPr wrap="none" rtlCol="0">
            <a:spAutoFit/>
          </a:bodyPr>
          <a:lstStyle/>
          <a:p>
            <a:r>
              <a:rPr lang="en-US" dirty="0" smtClean="0">
                <a:latin typeface="Minion Pro"/>
                <a:cs typeface="Minion Pro"/>
              </a:rPr>
              <a:t>Runtime </a:t>
            </a:r>
            <a:r>
              <a:rPr lang="en-US" dirty="0" smtClean="0">
                <a:latin typeface="Minion Pro"/>
                <a:cs typeface="Minion Pro"/>
              </a:rPr>
              <a:t>System (RTS) </a:t>
            </a:r>
            <a:r>
              <a:rPr lang="en-US" dirty="0" smtClean="0">
                <a:latin typeface="Minion Pro"/>
                <a:cs typeface="Minion Pro"/>
              </a:rPr>
              <a:t>- C</a:t>
            </a:r>
            <a:endParaRPr lang="en-US" dirty="0">
              <a:latin typeface="Minion Pro"/>
              <a:cs typeface="Minion Pro"/>
            </a:endParaRPr>
          </a:p>
        </p:txBody>
      </p:sp>
      <p:sp>
        <p:nvSpPr>
          <p:cNvPr id="36" name="TextBox 35"/>
          <p:cNvSpPr txBox="1"/>
          <p:nvPr/>
        </p:nvSpPr>
        <p:spPr>
          <a:xfrm>
            <a:off x="191910" y="2914109"/>
            <a:ext cx="889987" cy="369332"/>
          </a:xfrm>
          <a:prstGeom prst="rect">
            <a:avLst/>
          </a:prstGeom>
          <a:noFill/>
        </p:spPr>
        <p:txBody>
          <a:bodyPr wrap="none" rtlCol="0">
            <a:spAutoFit/>
          </a:bodyPr>
          <a:lstStyle/>
          <a:p>
            <a:r>
              <a:rPr lang="en-US" dirty="0" smtClean="0">
                <a:latin typeface="Minion Pro"/>
                <a:cs typeface="Minion Pro"/>
              </a:rPr>
              <a:t>Haskell</a:t>
            </a:r>
            <a:endParaRPr lang="en-US" dirty="0">
              <a:latin typeface="Minion Pro"/>
              <a:cs typeface="Minion Pro"/>
            </a:endParaRPr>
          </a:p>
        </p:txBody>
      </p:sp>
      <p:grpSp>
        <p:nvGrpSpPr>
          <p:cNvPr id="40" name="Group 39"/>
          <p:cNvGrpSpPr/>
          <p:nvPr/>
        </p:nvGrpSpPr>
        <p:grpSpPr>
          <a:xfrm>
            <a:off x="6972188" y="4031932"/>
            <a:ext cx="1359886" cy="2197682"/>
            <a:chOff x="6722533" y="4133765"/>
            <a:chExt cx="1359886" cy="2197682"/>
          </a:xfrm>
        </p:grpSpPr>
        <p:pic>
          <p:nvPicPr>
            <p:cNvPr id="37" name="Picture 36"/>
            <p:cNvPicPr>
              <a:picLocks noChangeAspect="1"/>
            </p:cNvPicPr>
            <p:nvPr/>
          </p:nvPicPr>
          <p:blipFill>
            <a:blip r:embed="rId4"/>
            <a:stretch>
              <a:fillRect/>
            </a:stretch>
          </p:blipFill>
          <p:spPr>
            <a:xfrm>
              <a:off x="6722533" y="4133765"/>
              <a:ext cx="1359886" cy="1861126"/>
            </a:xfrm>
            <a:prstGeom prst="rect">
              <a:avLst/>
            </a:prstGeom>
          </p:spPr>
        </p:pic>
        <p:sp>
          <p:nvSpPr>
            <p:cNvPr id="39" name="TextBox 38"/>
            <p:cNvSpPr txBox="1"/>
            <p:nvPr/>
          </p:nvSpPr>
          <p:spPr>
            <a:xfrm>
              <a:off x="6973616" y="5962115"/>
              <a:ext cx="1082348" cy="369332"/>
            </a:xfrm>
            <a:prstGeom prst="rect">
              <a:avLst/>
            </a:prstGeom>
            <a:noFill/>
          </p:spPr>
          <p:txBody>
            <a:bodyPr wrap="none" rtlCol="0">
              <a:spAutoFit/>
            </a:bodyPr>
            <a:lstStyle/>
            <a:p>
              <a:r>
                <a:rPr lang="en-US" dirty="0" smtClean="0">
                  <a:latin typeface="Gill Sans"/>
                  <a:cs typeface="Gill Sans"/>
                </a:rPr>
                <a:t>Lang </a:t>
              </a:r>
              <a:r>
                <a:rPr lang="en-US" dirty="0" err="1" smtClean="0">
                  <a:latin typeface="Gill Sans"/>
                  <a:cs typeface="Gill Sans"/>
                </a:rPr>
                <a:t>Dev</a:t>
              </a:r>
              <a:endParaRPr lang="en-US" dirty="0">
                <a:latin typeface="Gill Sans"/>
                <a:cs typeface="Gill Sans"/>
              </a:endParaRPr>
            </a:p>
          </p:txBody>
        </p:sp>
      </p:grpSp>
      <p:grpSp>
        <p:nvGrpSpPr>
          <p:cNvPr id="42" name="Group 41"/>
          <p:cNvGrpSpPr/>
          <p:nvPr/>
        </p:nvGrpSpPr>
        <p:grpSpPr>
          <a:xfrm>
            <a:off x="6790265" y="1395847"/>
            <a:ext cx="1609541" cy="2220521"/>
            <a:chOff x="6722533" y="1467723"/>
            <a:chExt cx="1609541" cy="2220521"/>
          </a:xfrm>
        </p:grpSpPr>
        <p:pic>
          <p:nvPicPr>
            <p:cNvPr id="38" name="Picture 37"/>
            <p:cNvPicPr>
              <a:picLocks noChangeAspect="1"/>
            </p:cNvPicPr>
            <p:nvPr/>
          </p:nvPicPr>
          <p:blipFill>
            <a:blip r:embed="rId5"/>
            <a:stretch>
              <a:fillRect/>
            </a:stretch>
          </p:blipFill>
          <p:spPr>
            <a:xfrm>
              <a:off x="6722533" y="1467723"/>
              <a:ext cx="1609541" cy="1988256"/>
            </a:xfrm>
            <a:prstGeom prst="rect">
              <a:avLst/>
            </a:prstGeom>
          </p:spPr>
        </p:pic>
        <p:sp>
          <p:nvSpPr>
            <p:cNvPr id="41" name="TextBox 40"/>
            <p:cNvSpPr txBox="1"/>
            <p:nvPr/>
          </p:nvSpPr>
          <p:spPr>
            <a:xfrm>
              <a:off x="7041351" y="3318912"/>
              <a:ext cx="1018227" cy="369332"/>
            </a:xfrm>
            <a:prstGeom prst="rect">
              <a:avLst/>
            </a:prstGeom>
            <a:noFill/>
          </p:spPr>
          <p:txBody>
            <a:bodyPr wrap="none" rtlCol="0">
              <a:spAutoFit/>
            </a:bodyPr>
            <a:lstStyle/>
            <a:p>
              <a:r>
                <a:rPr lang="en-US" dirty="0" smtClean="0">
                  <a:latin typeface="Gill Sans"/>
                  <a:cs typeface="Gill Sans"/>
                </a:rPr>
                <a:t>App </a:t>
              </a:r>
              <a:r>
                <a:rPr lang="en-US" dirty="0" err="1" smtClean="0">
                  <a:latin typeface="Gill Sans"/>
                  <a:cs typeface="Gill Sans"/>
                </a:rPr>
                <a:t>Dev</a:t>
              </a:r>
              <a:endParaRPr lang="en-US" dirty="0">
                <a:latin typeface="Gill Sans"/>
                <a:cs typeface="Gill Sans"/>
              </a:endParaRPr>
            </a:p>
          </p:txBody>
        </p:sp>
      </p:grpSp>
    </p:spTree>
    <p:custDataLst>
      <p:tags r:id="rId1"/>
    </p:custDataLst>
    <p:extLst>
      <p:ext uri="{BB962C8B-B14F-4D97-AF65-F5344CB8AC3E}">
        <p14:creationId xmlns:p14="http://schemas.microsoft.com/office/powerpoint/2010/main" val="2970956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6" grpId="0" animBg="1"/>
      <p:bldP spid="7" grpId="0" animBg="1"/>
      <p:bldP spid="8" grpId="0" animBg="1"/>
      <p:bldP spid="9" grpId="0" animBg="1"/>
      <p:bldP spid="10" grpId="0" animBg="1"/>
      <p:bldP spid="11" grpId="0" animBg="1"/>
      <p:bldP spid="12" grpId="0" animBg="1"/>
      <p:bldP spid="17" grpId="0" animBg="1"/>
      <p:bldP spid="35"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4556" y="0"/>
            <a:ext cx="8489244" cy="1143000"/>
          </a:xfrm>
        </p:spPr>
        <p:txBody>
          <a:bodyPr>
            <a:normAutofit/>
          </a:bodyPr>
          <a:lstStyle/>
          <a:p>
            <a:r>
              <a:rPr lang="en-US" dirty="0" smtClean="0">
                <a:latin typeface="Minion Pro"/>
                <a:cs typeface="Minion Pro"/>
              </a:rPr>
              <a:t>Concurrency bugs can be disastrous</a:t>
            </a:r>
            <a:endParaRPr lang="en-US" dirty="0">
              <a:latin typeface="Minion Pro"/>
              <a:cs typeface="Minion Pro"/>
            </a:endParaRPr>
          </a:p>
        </p:txBody>
      </p:sp>
      <p:pic>
        <p:nvPicPr>
          <p:cNvPr id="5" name="Picture 4"/>
          <p:cNvPicPr>
            <a:picLocks noChangeAspect="1"/>
          </p:cNvPicPr>
          <p:nvPr/>
        </p:nvPicPr>
        <p:blipFill>
          <a:blip r:embed="rId4"/>
          <a:stretch>
            <a:fillRect/>
          </a:stretch>
        </p:blipFill>
        <p:spPr>
          <a:xfrm>
            <a:off x="1291923" y="1552223"/>
            <a:ext cx="1123678" cy="988837"/>
          </a:xfrm>
          <a:prstGeom prst="rect">
            <a:avLst/>
          </a:prstGeom>
        </p:spPr>
      </p:pic>
      <p:sp>
        <p:nvSpPr>
          <p:cNvPr id="7" name="Content Placeholder 2"/>
          <p:cNvSpPr>
            <a:spLocks noGrp="1"/>
          </p:cNvSpPr>
          <p:nvPr>
            <p:ph idx="1"/>
          </p:nvPr>
        </p:nvSpPr>
        <p:spPr>
          <a:xfrm>
            <a:off x="3897489" y="1030114"/>
            <a:ext cx="5080409" cy="1807280"/>
          </a:xfrm>
        </p:spPr>
        <p:txBody>
          <a:bodyPr>
            <a:normAutofit fontScale="92500" lnSpcReduction="10000"/>
          </a:bodyPr>
          <a:lstStyle/>
          <a:p>
            <a:r>
              <a:rPr lang="en-US" sz="2400" dirty="0" smtClean="0">
                <a:latin typeface="Minion Pro"/>
                <a:cs typeface="Minion Pro"/>
              </a:rPr>
              <a:t>Race disables alarm system </a:t>
            </a:r>
          </a:p>
          <a:p>
            <a:r>
              <a:rPr lang="en-US" sz="2400" dirty="0" smtClean="0">
                <a:latin typeface="Minion Pro"/>
                <a:cs typeface="Minion Pro"/>
              </a:rPr>
              <a:t>Effect</a:t>
            </a:r>
          </a:p>
          <a:p>
            <a:pPr lvl="1"/>
            <a:r>
              <a:rPr lang="en-US" sz="2000" dirty="0" smtClean="0">
                <a:latin typeface="Minion Pro"/>
                <a:cs typeface="Minion Pro"/>
              </a:rPr>
              <a:t>256 power stations go offline</a:t>
            </a:r>
          </a:p>
          <a:p>
            <a:pPr lvl="1"/>
            <a:r>
              <a:rPr lang="en-US" sz="2000" dirty="0" smtClean="0">
                <a:latin typeface="Minion Pro"/>
                <a:cs typeface="Minion Pro"/>
              </a:rPr>
              <a:t>~7 hr major blackout</a:t>
            </a:r>
          </a:p>
          <a:p>
            <a:pPr lvl="1"/>
            <a:r>
              <a:rPr lang="en-US" sz="2000" dirty="0" smtClean="0">
                <a:latin typeface="Minion Pro"/>
                <a:cs typeface="Minion Pro"/>
              </a:rPr>
              <a:t>11 fatalities, $6 billion</a:t>
            </a:r>
            <a:endParaRPr lang="en-US" sz="2000" baseline="30000" dirty="0" smtClean="0">
              <a:latin typeface="Minion Pro"/>
              <a:cs typeface="Minion Pro"/>
            </a:endParaRPr>
          </a:p>
        </p:txBody>
      </p:sp>
      <p:pic>
        <p:nvPicPr>
          <p:cNvPr id="8" name="Picture 7"/>
          <p:cNvPicPr>
            <a:picLocks noChangeAspect="1"/>
          </p:cNvPicPr>
          <p:nvPr/>
        </p:nvPicPr>
        <p:blipFill>
          <a:blip r:embed="rId5"/>
          <a:stretch>
            <a:fillRect/>
          </a:stretch>
        </p:blipFill>
        <p:spPr>
          <a:xfrm>
            <a:off x="1102327" y="3316491"/>
            <a:ext cx="1502870" cy="942920"/>
          </a:xfrm>
          <a:prstGeom prst="rect">
            <a:avLst/>
          </a:prstGeom>
        </p:spPr>
      </p:pic>
      <p:sp>
        <p:nvSpPr>
          <p:cNvPr id="9" name="Content Placeholder 2"/>
          <p:cNvSpPr txBox="1">
            <a:spLocks/>
          </p:cNvSpPr>
          <p:nvPr/>
        </p:nvSpPr>
        <p:spPr>
          <a:xfrm>
            <a:off x="3897489" y="3133047"/>
            <a:ext cx="4715933" cy="102973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latin typeface="Minion Pro"/>
                <a:cs typeface="Minion Pro"/>
              </a:rPr>
              <a:t>Race b/w UI and controller</a:t>
            </a:r>
          </a:p>
          <a:p>
            <a:r>
              <a:rPr lang="en-US" sz="2400" dirty="0" smtClean="0">
                <a:latin typeface="Minion Pro"/>
                <a:cs typeface="Minion Pro"/>
              </a:rPr>
              <a:t>6 fatalities</a:t>
            </a:r>
          </a:p>
        </p:txBody>
      </p:sp>
      <p:pic>
        <p:nvPicPr>
          <p:cNvPr id="10" name="Picture 9"/>
          <p:cNvPicPr>
            <a:picLocks noChangeAspect="1"/>
          </p:cNvPicPr>
          <p:nvPr/>
        </p:nvPicPr>
        <p:blipFill>
          <a:blip r:embed="rId6"/>
          <a:stretch>
            <a:fillRect/>
          </a:stretch>
        </p:blipFill>
        <p:spPr>
          <a:xfrm>
            <a:off x="1122439" y="4981222"/>
            <a:ext cx="1462646" cy="973667"/>
          </a:xfrm>
          <a:prstGeom prst="rect">
            <a:avLst/>
          </a:prstGeom>
        </p:spPr>
      </p:pic>
      <p:sp>
        <p:nvSpPr>
          <p:cNvPr id="11" name="Content Placeholder 2"/>
          <p:cNvSpPr txBox="1">
            <a:spLocks/>
          </p:cNvSpPr>
          <p:nvPr/>
        </p:nvSpPr>
        <p:spPr>
          <a:xfrm>
            <a:off x="3897489" y="4611434"/>
            <a:ext cx="5246511" cy="14756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latin typeface="Minion Pro"/>
                <a:cs typeface="Minion Pro"/>
              </a:rPr>
              <a:t>Race between validation and new orders arrival</a:t>
            </a:r>
          </a:p>
          <a:p>
            <a:r>
              <a:rPr lang="en-US" sz="2400" dirty="0" smtClean="0">
                <a:latin typeface="Minion Pro"/>
                <a:cs typeface="Minion Pro"/>
              </a:rPr>
              <a:t>NASDAQ compensation = $62 million</a:t>
            </a:r>
          </a:p>
        </p:txBody>
      </p:sp>
      <p:sp>
        <p:nvSpPr>
          <p:cNvPr id="15" name="TextBox 14"/>
          <p:cNvSpPr txBox="1"/>
          <p:nvPr/>
        </p:nvSpPr>
        <p:spPr>
          <a:xfrm>
            <a:off x="129779" y="987779"/>
            <a:ext cx="3577388" cy="461665"/>
          </a:xfrm>
          <a:prstGeom prst="rect">
            <a:avLst/>
          </a:prstGeom>
          <a:noFill/>
        </p:spPr>
        <p:txBody>
          <a:bodyPr wrap="none" rtlCol="0">
            <a:spAutoFit/>
          </a:bodyPr>
          <a:lstStyle/>
          <a:p>
            <a:r>
              <a:rPr lang="en-US" sz="2400" b="1" dirty="0" smtClean="0">
                <a:latin typeface="Minion Pro"/>
                <a:cs typeface="Minion Pro"/>
              </a:rPr>
              <a:t>2003 Northeast blackout</a:t>
            </a:r>
            <a:r>
              <a:rPr lang="en-US" sz="2000" b="1" baseline="30000" dirty="0" smtClean="0">
                <a:latin typeface="Minion Pro"/>
                <a:cs typeface="Minion Pro"/>
              </a:rPr>
              <a:t>[1]</a:t>
            </a:r>
            <a:endParaRPr lang="en-US" sz="2400" b="1" baseline="30000" dirty="0">
              <a:latin typeface="Minion Pro"/>
              <a:cs typeface="Minion Pro"/>
            </a:endParaRPr>
          </a:p>
        </p:txBody>
      </p:sp>
      <p:sp>
        <p:nvSpPr>
          <p:cNvPr id="16" name="TextBox 15"/>
          <p:cNvSpPr txBox="1"/>
          <p:nvPr/>
        </p:nvSpPr>
        <p:spPr>
          <a:xfrm>
            <a:off x="474565" y="2738993"/>
            <a:ext cx="2999742" cy="461665"/>
          </a:xfrm>
          <a:prstGeom prst="rect">
            <a:avLst/>
          </a:prstGeom>
          <a:noFill/>
        </p:spPr>
        <p:txBody>
          <a:bodyPr wrap="none" rtlCol="0">
            <a:spAutoFit/>
          </a:bodyPr>
          <a:lstStyle/>
          <a:p>
            <a:r>
              <a:rPr lang="en-US" sz="2400" b="1" dirty="0" smtClean="0">
                <a:latin typeface="Minion Pro"/>
                <a:cs typeface="Minion Pro"/>
              </a:rPr>
              <a:t>Therac-25 incidents</a:t>
            </a:r>
            <a:r>
              <a:rPr lang="en-US" b="1" baseline="30000" dirty="0" smtClean="0">
                <a:latin typeface="Minion Pro"/>
                <a:cs typeface="Minion Pro"/>
              </a:rPr>
              <a:t>[2]</a:t>
            </a:r>
            <a:endParaRPr lang="en-US" sz="2400" b="1" baseline="30000" dirty="0">
              <a:latin typeface="Minion Pro"/>
              <a:cs typeface="Minion Pro"/>
            </a:endParaRPr>
          </a:p>
        </p:txBody>
      </p:sp>
      <p:sp>
        <p:nvSpPr>
          <p:cNvPr id="17" name="TextBox 16"/>
          <p:cNvSpPr txBox="1"/>
          <p:nvPr/>
        </p:nvSpPr>
        <p:spPr>
          <a:xfrm>
            <a:off x="102227" y="4490436"/>
            <a:ext cx="3865775" cy="461665"/>
          </a:xfrm>
          <a:prstGeom prst="rect">
            <a:avLst/>
          </a:prstGeom>
          <a:noFill/>
        </p:spPr>
        <p:txBody>
          <a:bodyPr wrap="none" rtlCol="0">
            <a:spAutoFit/>
          </a:bodyPr>
          <a:lstStyle/>
          <a:p>
            <a:r>
              <a:rPr lang="en-US" sz="2400" b="1" dirty="0" smtClean="0">
                <a:latin typeface="Minion Pro"/>
                <a:cs typeface="Minion Pro"/>
              </a:rPr>
              <a:t>Facebook IPO @ NASDAQ</a:t>
            </a:r>
            <a:r>
              <a:rPr lang="en-US" sz="2000" b="1" baseline="30000" dirty="0" smtClean="0">
                <a:latin typeface="Minion Pro"/>
                <a:cs typeface="Minion Pro"/>
              </a:rPr>
              <a:t>[3]</a:t>
            </a:r>
            <a:endParaRPr lang="en-US" sz="2000" b="1" baseline="30000" dirty="0">
              <a:latin typeface="Minion Pro"/>
              <a:cs typeface="Minion Pro"/>
            </a:endParaRPr>
          </a:p>
        </p:txBody>
      </p:sp>
      <p:sp>
        <p:nvSpPr>
          <p:cNvPr id="18" name="Title 3"/>
          <p:cNvSpPr txBox="1">
            <a:spLocks/>
          </p:cNvSpPr>
          <p:nvPr/>
        </p:nvSpPr>
        <p:spPr>
          <a:xfrm>
            <a:off x="0" y="6194778"/>
            <a:ext cx="8489244" cy="6632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400" dirty="0" smtClean="0">
                <a:latin typeface="Minion Pro"/>
                <a:cs typeface="Minion Pro"/>
              </a:rPr>
              <a:t>[1] http://www.scientificamerican.com/article/2003-blackout-five-years-later/</a:t>
            </a:r>
          </a:p>
          <a:p>
            <a:pPr algn="l"/>
            <a:r>
              <a:rPr lang="en-US" sz="1400" dirty="0" smtClean="0">
                <a:latin typeface="Minion Pro"/>
                <a:cs typeface="Minion Pro"/>
              </a:rPr>
              <a:t>[2] http://sunnyday.mit.edu/papers/</a:t>
            </a:r>
            <a:r>
              <a:rPr lang="en-US" sz="1400" dirty="0" err="1" smtClean="0">
                <a:latin typeface="Minion Pro"/>
                <a:cs typeface="Minion Pro"/>
              </a:rPr>
              <a:t>therac.pdf</a:t>
            </a:r>
            <a:endParaRPr lang="en-US" sz="1400" dirty="0" smtClean="0">
              <a:latin typeface="Minion Pro"/>
              <a:cs typeface="Minion Pro"/>
            </a:endParaRPr>
          </a:p>
          <a:p>
            <a:pPr algn="l"/>
            <a:r>
              <a:rPr lang="en-US" sz="1400" dirty="0" smtClean="0">
                <a:latin typeface="Minion Pro"/>
                <a:cs typeface="Minion Pro"/>
              </a:rPr>
              <a:t>[3] </a:t>
            </a:r>
            <a:r>
              <a:rPr lang="pl-PL" sz="1400" dirty="0" smtClean="0">
                <a:latin typeface="Minion Pro"/>
                <a:cs typeface="Minion Pro"/>
              </a:rPr>
              <a:t>http://www.cnbc.com/id/100587334</a:t>
            </a:r>
            <a:endParaRPr lang="en-US" sz="1400" dirty="0" smtClean="0">
              <a:latin typeface="Minion Pro"/>
              <a:cs typeface="Minion Pro"/>
            </a:endParaRPr>
          </a:p>
        </p:txBody>
      </p:sp>
    </p:spTree>
    <p:custDataLst>
      <p:tags r:id="rId1"/>
    </p:custDataLst>
    <p:extLst>
      <p:ext uri="{BB962C8B-B14F-4D97-AF65-F5344CB8AC3E}">
        <p14:creationId xmlns:p14="http://schemas.microsoft.com/office/powerpoint/2010/main" val="3693357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P spid="11"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5421" y="2714514"/>
            <a:ext cx="2362199" cy="6265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Minion Pro"/>
                <a:cs typeface="Minion Pro"/>
              </a:rPr>
              <a:t>User-level Scheduler</a:t>
            </a:r>
            <a:endParaRPr lang="en-US" dirty="0">
              <a:latin typeface="Minion Pro"/>
              <a:cs typeface="Minion Pro"/>
            </a:endParaRPr>
          </a:p>
        </p:txBody>
      </p:sp>
      <p:sp>
        <p:nvSpPr>
          <p:cNvPr id="6" name="Rectangle 5"/>
          <p:cNvSpPr/>
          <p:nvPr/>
        </p:nvSpPr>
        <p:spPr>
          <a:xfrm>
            <a:off x="2582321" y="4489504"/>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latin typeface="Minion Pro"/>
                <a:cs typeface="Minion Pro"/>
              </a:rPr>
              <a:t>MVar</a:t>
            </a:r>
            <a:endParaRPr lang="en-US" dirty="0">
              <a:latin typeface="Minion Pro"/>
              <a:cs typeface="Minion Pro"/>
            </a:endParaRPr>
          </a:p>
        </p:txBody>
      </p:sp>
      <p:sp>
        <p:nvSpPr>
          <p:cNvPr id="7" name="Rectangle 6"/>
          <p:cNvSpPr/>
          <p:nvPr/>
        </p:nvSpPr>
        <p:spPr>
          <a:xfrm>
            <a:off x="4571982" y="5287169"/>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STM</a:t>
            </a:r>
            <a:endParaRPr lang="en-US" dirty="0">
              <a:latin typeface="Minion Pro"/>
              <a:cs typeface="Minion Pro"/>
            </a:endParaRPr>
          </a:p>
        </p:txBody>
      </p:sp>
      <p:sp>
        <p:nvSpPr>
          <p:cNvPr id="8" name="Rectangle 7"/>
          <p:cNvSpPr/>
          <p:nvPr/>
        </p:nvSpPr>
        <p:spPr>
          <a:xfrm>
            <a:off x="592660" y="4506462"/>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GC</a:t>
            </a:r>
            <a:endParaRPr lang="en-US" dirty="0">
              <a:latin typeface="Minion Pro"/>
              <a:cs typeface="Minion Pro"/>
            </a:endParaRPr>
          </a:p>
        </p:txBody>
      </p:sp>
      <p:sp>
        <p:nvSpPr>
          <p:cNvPr id="9" name="Rectangle 8"/>
          <p:cNvSpPr/>
          <p:nvPr/>
        </p:nvSpPr>
        <p:spPr>
          <a:xfrm>
            <a:off x="4571982" y="4489504"/>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Async Exception</a:t>
            </a:r>
            <a:endParaRPr lang="en-US" dirty="0">
              <a:latin typeface="Minion Pro"/>
              <a:cs typeface="Minion Pro"/>
            </a:endParaRPr>
          </a:p>
        </p:txBody>
      </p:sp>
      <p:sp>
        <p:nvSpPr>
          <p:cNvPr id="10" name="Rectangle 9"/>
          <p:cNvSpPr/>
          <p:nvPr/>
        </p:nvSpPr>
        <p:spPr>
          <a:xfrm>
            <a:off x="3251185" y="5291358"/>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Safe FFI</a:t>
            </a:r>
            <a:endParaRPr lang="en-US" dirty="0">
              <a:latin typeface="Minion Pro"/>
              <a:cs typeface="Minion Pro"/>
            </a:endParaRPr>
          </a:p>
        </p:txBody>
      </p:sp>
      <p:sp>
        <p:nvSpPr>
          <p:cNvPr id="11" name="Rectangle 10"/>
          <p:cNvSpPr/>
          <p:nvPr/>
        </p:nvSpPr>
        <p:spPr>
          <a:xfrm>
            <a:off x="1930388" y="5291358"/>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Interrupts</a:t>
            </a:r>
            <a:endParaRPr lang="en-US" dirty="0">
              <a:latin typeface="Minion Pro"/>
              <a:cs typeface="Minion Pro"/>
            </a:endParaRPr>
          </a:p>
        </p:txBody>
      </p:sp>
      <p:sp>
        <p:nvSpPr>
          <p:cNvPr id="12" name="Rectangle 11"/>
          <p:cNvSpPr/>
          <p:nvPr/>
        </p:nvSpPr>
        <p:spPr>
          <a:xfrm>
            <a:off x="609591" y="5298001"/>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latin typeface="Minion Pro"/>
                <a:cs typeface="Minion Pro"/>
              </a:rPr>
              <a:t>Blackholes</a:t>
            </a:r>
            <a:endParaRPr lang="en-US" dirty="0">
              <a:latin typeface="Minion Pro"/>
              <a:cs typeface="Minion Pro"/>
            </a:endParaRPr>
          </a:p>
        </p:txBody>
      </p:sp>
      <p:cxnSp>
        <p:nvCxnSpPr>
          <p:cNvPr id="15" name="Straight Connector 14"/>
          <p:cNvCxnSpPr/>
          <p:nvPr/>
        </p:nvCxnSpPr>
        <p:spPr>
          <a:xfrm flipV="1">
            <a:off x="0" y="3744224"/>
            <a:ext cx="5892797" cy="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1523988" y="1733534"/>
            <a:ext cx="3285066" cy="6265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Minion Pro"/>
                <a:cs typeface="Minion Pro"/>
              </a:rPr>
              <a:t>Concurrent Haskell Application</a:t>
            </a:r>
            <a:endParaRPr lang="en-US" dirty="0">
              <a:latin typeface="Minion Pro"/>
              <a:cs typeface="Minion Pro"/>
            </a:endParaRPr>
          </a:p>
        </p:txBody>
      </p:sp>
      <p:cxnSp>
        <p:nvCxnSpPr>
          <p:cNvPr id="19" name="Straight Arrow Connector 18"/>
          <p:cNvCxnSpPr>
            <a:stCxn id="12" idx="0"/>
            <a:endCxn id="4" idx="2"/>
          </p:cNvCxnSpPr>
          <p:nvPr/>
        </p:nvCxnSpPr>
        <p:spPr>
          <a:xfrm flipV="1">
            <a:off x="1193791" y="3341047"/>
            <a:ext cx="1972730" cy="1956954"/>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p:cNvCxnSpPr>
            <a:stCxn id="6" idx="0"/>
            <a:endCxn id="4" idx="2"/>
          </p:cNvCxnSpPr>
          <p:nvPr/>
        </p:nvCxnSpPr>
        <p:spPr>
          <a:xfrm flipV="1">
            <a:off x="3166521" y="3341047"/>
            <a:ext cx="0" cy="1148457"/>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p:cNvCxnSpPr>
            <a:stCxn id="8" idx="0"/>
            <a:endCxn id="4" idx="2"/>
          </p:cNvCxnSpPr>
          <p:nvPr/>
        </p:nvCxnSpPr>
        <p:spPr>
          <a:xfrm flipV="1">
            <a:off x="1176860" y="3341047"/>
            <a:ext cx="1989661" cy="1165415"/>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p:cNvCxnSpPr>
            <a:stCxn id="9" idx="0"/>
            <a:endCxn id="4" idx="2"/>
          </p:cNvCxnSpPr>
          <p:nvPr/>
        </p:nvCxnSpPr>
        <p:spPr>
          <a:xfrm flipH="1" flipV="1">
            <a:off x="3166521" y="3341047"/>
            <a:ext cx="1989661" cy="1148457"/>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29" name="Straight Arrow Connector 28"/>
          <p:cNvCxnSpPr>
            <a:stCxn id="7" idx="0"/>
            <a:endCxn id="4" idx="2"/>
          </p:cNvCxnSpPr>
          <p:nvPr/>
        </p:nvCxnSpPr>
        <p:spPr>
          <a:xfrm flipH="1" flipV="1">
            <a:off x="3166521" y="3341047"/>
            <a:ext cx="1989661" cy="1946122"/>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31" name="Straight Arrow Connector 30"/>
          <p:cNvCxnSpPr>
            <a:stCxn id="4" idx="2"/>
            <a:endCxn id="11" idx="0"/>
          </p:cNvCxnSpPr>
          <p:nvPr/>
        </p:nvCxnSpPr>
        <p:spPr>
          <a:xfrm flipH="1">
            <a:off x="2514588" y="3341047"/>
            <a:ext cx="651933" cy="1950311"/>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0" idx="0"/>
            <a:endCxn id="4" idx="2"/>
          </p:cNvCxnSpPr>
          <p:nvPr/>
        </p:nvCxnSpPr>
        <p:spPr>
          <a:xfrm flipH="1" flipV="1">
            <a:off x="3166521" y="3341047"/>
            <a:ext cx="668864" cy="1950311"/>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38806" y="3339421"/>
            <a:ext cx="889987" cy="369332"/>
          </a:xfrm>
          <a:prstGeom prst="rect">
            <a:avLst/>
          </a:prstGeom>
          <a:noFill/>
        </p:spPr>
        <p:txBody>
          <a:bodyPr wrap="none" rtlCol="0">
            <a:spAutoFit/>
          </a:bodyPr>
          <a:lstStyle/>
          <a:p>
            <a:r>
              <a:rPr lang="en-US" dirty="0" smtClean="0">
                <a:latin typeface="Minion Pro"/>
                <a:cs typeface="Minion Pro"/>
              </a:rPr>
              <a:t>Haskell</a:t>
            </a:r>
            <a:endParaRPr lang="en-US" dirty="0">
              <a:latin typeface="Minion Pro"/>
              <a:cs typeface="Minion Pro"/>
            </a:endParaRPr>
          </a:p>
        </p:txBody>
      </p:sp>
      <p:grpSp>
        <p:nvGrpSpPr>
          <p:cNvPr id="40" name="Group 39"/>
          <p:cNvGrpSpPr/>
          <p:nvPr/>
        </p:nvGrpSpPr>
        <p:grpSpPr>
          <a:xfrm>
            <a:off x="7378588" y="1418686"/>
            <a:ext cx="1359886" cy="2197682"/>
            <a:chOff x="6722533" y="4133765"/>
            <a:chExt cx="1359886" cy="2197682"/>
          </a:xfrm>
        </p:grpSpPr>
        <p:pic>
          <p:nvPicPr>
            <p:cNvPr id="37" name="Picture 36"/>
            <p:cNvPicPr>
              <a:picLocks noChangeAspect="1"/>
            </p:cNvPicPr>
            <p:nvPr/>
          </p:nvPicPr>
          <p:blipFill>
            <a:blip r:embed="rId4"/>
            <a:stretch>
              <a:fillRect/>
            </a:stretch>
          </p:blipFill>
          <p:spPr>
            <a:xfrm>
              <a:off x="6722533" y="4133765"/>
              <a:ext cx="1359886" cy="1861126"/>
            </a:xfrm>
            <a:prstGeom prst="rect">
              <a:avLst/>
            </a:prstGeom>
          </p:spPr>
        </p:pic>
        <p:sp>
          <p:nvSpPr>
            <p:cNvPr id="39" name="TextBox 38"/>
            <p:cNvSpPr txBox="1"/>
            <p:nvPr/>
          </p:nvSpPr>
          <p:spPr>
            <a:xfrm>
              <a:off x="6973616" y="5962115"/>
              <a:ext cx="1082348" cy="369332"/>
            </a:xfrm>
            <a:prstGeom prst="rect">
              <a:avLst/>
            </a:prstGeom>
            <a:noFill/>
          </p:spPr>
          <p:txBody>
            <a:bodyPr wrap="none" rtlCol="0">
              <a:spAutoFit/>
            </a:bodyPr>
            <a:lstStyle/>
            <a:p>
              <a:r>
                <a:rPr lang="en-US" dirty="0" smtClean="0">
                  <a:latin typeface="Gill Sans"/>
                  <a:cs typeface="Gill Sans"/>
                </a:rPr>
                <a:t>Lang </a:t>
              </a:r>
              <a:r>
                <a:rPr lang="en-US" dirty="0" err="1" smtClean="0">
                  <a:latin typeface="Gill Sans"/>
                  <a:cs typeface="Gill Sans"/>
                </a:rPr>
                <a:t>Dev</a:t>
              </a:r>
              <a:endParaRPr lang="en-US" dirty="0">
                <a:latin typeface="Gill Sans"/>
                <a:cs typeface="Gill Sans"/>
              </a:endParaRPr>
            </a:p>
          </p:txBody>
        </p:sp>
      </p:grpSp>
      <p:grpSp>
        <p:nvGrpSpPr>
          <p:cNvPr id="42" name="Group 41"/>
          <p:cNvGrpSpPr/>
          <p:nvPr/>
        </p:nvGrpSpPr>
        <p:grpSpPr>
          <a:xfrm>
            <a:off x="5499542" y="1395847"/>
            <a:ext cx="1609541" cy="2220521"/>
            <a:chOff x="6722533" y="1467723"/>
            <a:chExt cx="1609541" cy="2220521"/>
          </a:xfrm>
        </p:grpSpPr>
        <p:pic>
          <p:nvPicPr>
            <p:cNvPr id="38" name="Picture 37"/>
            <p:cNvPicPr>
              <a:picLocks noChangeAspect="1"/>
            </p:cNvPicPr>
            <p:nvPr/>
          </p:nvPicPr>
          <p:blipFill>
            <a:blip r:embed="rId5"/>
            <a:stretch>
              <a:fillRect/>
            </a:stretch>
          </p:blipFill>
          <p:spPr>
            <a:xfrm>
              <a:off x="6722533" y="1467723"/>
              <a:ext cx="1609541" cy="1988256"/>
            </a:xfrm>
            <a:prstGeom prst="rect">
              <a:avLst/>
            </a:prstGeom>
          </p:spPr>
        </p:pic>
        <p:sp>
          <p:nvSpPr>
            <p:cNvPr id="41" name="TextBox 40"/>
            <p:cNvSpPr txBox="1"/>
            <p:nvPr/>
          </p:nvSpPr>
          <p:spPr>
            <a:xfrm>
              <a:off x="7041351" y="3318912"/>
              <a:ext cx="1018227" cy="369332"/>
            </a:xfrm>
            <a:prstGeom prst="rect">
              <a:avLst/>
            </a:prstGeom>
            <a:noFill/>
          </p:spPr>
          <p:txBody>
            <a:bodyPr wrap="none" rtlCol="0">
              <a:spAutoFit/>
            </a:bodyPr>
            <a:lstStyle/>
            <a:p>
              <a:r>
                <a:rPr lang="en-US" dirty="0" smtClean="0">
                  <a:latin typeface="Gill Sans"/>
                  <a:cs typeface="Gill Sans"/>
                </a:rPr>
                <a:t>App </a:t>
              </a:r>
              <a:r>
                <a:rPr lang="en-US" dirty="0" err="1" smtClean="0">
                  <a:latin typeface="Gill Sans"/>
                  <a:cs typeface="Gill Sans"/>
                </a:rPr>
                <a:t>Dev</a:t>
              </a:r>
              <a:endParaRPr lang="en-US" dirty="0">
                <a:latin typeface="Gill Sans"/>
                <a:cs typeface="Gill Sans"/>
              </a:endParaRPr>
            </a:p>
          </p:txBody>
        </p:sp>
      </p:grpSp>
      <p:sp>
        <p:nvSpPr>
          <p:cNvPr id="2" name="8-Point Star 1"/>
          <p:cNvSpPr/>
          <p:nvPr/>
        </p:nvSpPr>
        <p:spPr>
          <a:xfrm>
            <a:off x="6383867" y="5094149"/>
            <a:ext cx="2328152" cy="1497504"/>
          </a:xfrm>
          <a:prstGeom prst="star8">
            <a:avLst/>
          </a:prstGeom>
          <a:solidFill>
            <a:schemeClr val="accent2">
              <a:lumMod val="60000"/>
              <a:lumOff val="4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i="1" dirty="0" smtClean="0"/>
              <a:t>Scheduler activations!</a:t>
            </a:r>
            <a:endParaRPr lang="en-US" sz="2400" i="1" dirty="0"/>
          </a:p>
        </p:txBody>
      </p:sp>
      <p:sp>
        <p:nvSpPr>
          <p:cNvPr id="28" name="TextBox 27"/>
          <p:cNvSpPr txBox="1"/>
          <p:nvPr/>
        </p:nvSpPr>
        <p:spPr>
          <a:xfrm>
            <a:off x="38806" y="3753430"/>
            <a:ext cx="915635" cy="369332"/>
          </a:xfrm>
          <a:prstGeom prst="rect">
            <a:avLst/>
          </a:prstGeom>
          <a:noFill/>
        </p:spPr>
        <p:txBody>
          <a:bodyPr wrap="none" rtlCol="0">
            <a:spAutoFit/>
          </a:bodyPr>
          <a:lstStyle/>
          <a:p>
            <a:r>
              <a:rPr lang="en-US" dirty="0" smtClean="0">
                <a:latin typeface="Minion Pro"/>
                <a:cs typeface="Minion Pro"/>
              </a:rPr>
              <a:t>RTS </a:t>
            </a:r>
            <a:r>
              <a:rPr lang="en-US" dirty="0" smtClean="0">
                <a:latin typeface="Minion Pro"/>
                <a:cs typeface="Minion Pro"/>
              </a:rPr>
              <a:t>- C</a:t>
            </a:r>
            <a:endParaRPr lang="en-US" dirty="0">
              <a:latin typeface="Minion Pro"/>
              <a:cs typeface="Minion Pro"/>
            </a:endParaRPr>
          </a:p>
        </p:txBody>
      </p:sp>
      <p:sp>
        <p:nvSpPr>
          <p:cNvPr id="5" name="TextBox 4"/>
          <p:cNvSpPr txBox="1"/>
          <p:nvPr/>
        </p:nvSpPr>
        <p:spPr>
          <a:xfrm>
            <a:off x="6093083" y="3783970"/>
            <a:ext cx="2749471" cy="923330"/>
          </a:xfrm>
          <a:prstGeom prst="rect">
            <a:avLst/>
          </a:prstGeom>
          <a:noFill/>
          <a:ln>
            <a:solidFill>
              <a:schemeClr val="tx1"/>
            </a:solidFill>
            <a:prstDash val="dash"/>
          </a:ln>
        </p:spPr>
        <p:txBody>
          <a:bodyPr wrap="none" rtlCol="0">
            <a:spAutoFit/>
          </a:bodyPr>
          <a:lstStyle/>
          <a:p>
            <a:pPr algn="ctr"/>
            <a:r>
              <a:rPr lang="en-US" dirty="0"/>
              <a:t>Haskell ‘</a:t>
            </a:r>
            <a:r>
              <a:rPr lang="en-US" dirty="0" smtClean="0"/>
              <a:t>07</a:t>
            </a:r>
          </a:p>
          <a:p>
            <a:r>
              <a:rPr lang="en-US" dirty="0" smtClean="0"/>
              <a:t>P. Li, S. Marlow, </a:t>
            </a:r>
          </a:p>
          <a:p>
            <a:r>
              <a:rPr lang="en-US" dirty="0" smtClean="0"/>
              <a:t>S. Peyton Jones,  A. </a:t>
            </a:r>
            <a:r>
              <a:rPr lang="en-US" dirty="0" err="1" smtClean="0"/>
              <a:t>Tolmach</a:t>
            </a:r>
            <a:r>
              <a:rPr lang="en-US" dirty="0" smtClean="0"/>
              <a:t>,</a:t>
            </a:r>
          </a:p>
        </p:txBody>
      </p:sp>
      <p:cxnSp>
        <p:nvCxnSpPr>
          <p:cNvPr id="14" name="Straight Arrow Connector 13"/>
          <p:cNvCxnSpPr>
            <a:stCxn id="4" idx="3"/>
            <a:endCxn id="5" idx="1"/>
          </p:cNvCxnSpPr>
          <p:nvPr/>
        </p:nvCxnSpPr>
        <p:spPr>
          <a:xfrm>
            <a:off x="4347620" y="3027781"/>
            <a:ext cx="1745463" cy="1217854"/>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916366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7395521" y="217287"/>
            <a:ext cx="1359886" cy="2197682"/>
            <a:chOff x="6722533" y="4133765"/>
            <a:chExt cx="1359886" cy="2197682"/>
          </a:xfrm>
        </p:grpSpPr>
        <p:pic>
          <p:nvPicPr>
            <p:cNvPr id="54" name="Picture 53"/>
            <p:cNvPicPr>
              <a:picLocks noChangeAspect="1"/>
            </p:cNvPicPr>
            <p:nvPr/>
          </p:nvPicPr>
          <p:blipFill>
            <a:blip r:embed="rId4"/>
            <a:stretch>
              <a:fillRect/>
            </a:stretch>
          </p:blipFill>
          <p:spPr>
            <a:xfrm>
              <a:off x="6722533" y="4133765"/>
              <a:ext cx="1359886" cy="1861126"/>
            </a:xfrm>
            <a:prstGeom prst="rect">
              <a:avLst/>
            </a:prstGeom>
          </p:spPr>
        </p:pic>
        <p:sp>
          <p:nvSpPr>
            <p:cNvPr id="55" name="TextBox 54"/>
            <p:cNvSpPr txBox="1"/>
            <p:nvPr/>
          </p:nvSpPr>
          <p:spPr>
            <a:xfrm>
              <a:off x="6973616" y="5962115"/>
              <a:ext cx="1082348" cy="369332"/>
            </a:xfrm>
            <a:prstGeom prst="rect">
              <a:avLst/>
            </a:prstGeom>
            <a:noFill/>
          </p:spPr>
          <p:txBody>
            <a:bodyPr wrap="none" rtlCol="0">
              <a:spAutoFit/>
            </a:bodyPr>
            <a:lstStyle/>
            <a:p>
              <a:r>
                <a:rPr lang="en-US" dirty="0" smtClean="0">
                  <a:latin typeface="Gill Sans"/>
                  <a:cs typeface="Gill Sans"/>
                </a:rPr>
                <a:t>Lang </a:t>
              </a:r>
              <a:r>
                <a:rPr lang="en-US" dirty="0" err="1" smtClean="0">
                  <a:latin typeface="Gill Sans"/>
                  <a:cs typeface="Gill Sans"/>
                </a:rPr>
                <a:t>Dev</a:t>
              </a:r>
              <a:endParaRPr lang="en-US" dirty="0">
                <a:latin typeface="Gill Sans"/>
                <a:cs typeface="Gill Sans"/>
              </a:endParaRPr>
            </a:p>
          </p:txBody>
        </p:sp>
      </p:grpSp>
      <p:grpSp>
        <p:nvGrpSpPr>
          <p:cNvPr id="56" name="Group 55"/>
          <p:cNvGrpSpPr/>
          <p:nvPr/>
        </p:nvGrpSpPr>
        <p:grpSpPr>
          <a:xfrm>
            <a:off x="5516475" y="194448"/>
            <a:ext cx="1609541" cy="2220521"/>
            <a:chOff x="6722533" y="1467723"/>
            <a:chExt cx="1609541" cy="2220521"/>
          </a:xfrm>
        </p:grpSpPr>
        <p:pic>
          <p:nvPicPr>
            <p:cNvPr id="57" name="Picture 56"/>
            <p:cNvPicPr>
              <a:picLocks noChangeAspect="1"/>
            </p:cNvPicPr>
            <p:nvPr/>
          </p:nvPicPr>
          <p:blipFill>
            <a:blip r:embed="rId5"/>
            <a:stretch>
              <a:fillRect/>
            </a:stretch>
          </p:blipFill>
          <p:spPr>
            <a:xfrm>
              <a:off x="6722533" y="1467723"/>
              <a:ext cx="1609541" cy="1988256"/>
            </a:xfrm>
            <a:prstGeom prst="rect">
              <a:avLst/>
            </a:prstGeom>
          </p:spPr>
        </p:pic>
        <p:sp>
          <p:nvSpPr>
            <p:cNvPr id="58" name="TextBox 57"/>
            <p:cNvSpPr txBox="1"/>
            <p:nvPr/>
          </p:nvSpPr>
          <p:spPr>
            <a:xfrm>
              <a:off x="7041351" y="3318912"/>
              <a:ext cx="1018227" cy="369332"/>
            </a:xfrm>
            <a:prstGeom prst="rect">
              <a:avLst/>
            </a:prstGeom>
            <a:noFill/>
          </p:spPr>
          <p:txBody>
            <a:bodyPr wrap="none" rtlCol="0">
              <a:spAutoFit/>
            </a:bodyPr>
            <a:lstStyle/>
            <a:p>
              <a:r>
                <a:rPr lang="en-US" dirty="0" smtClean="0">
                  <a:latin typeface="Gill Sans"/>
                  <a:cs typeface="Gill Sans"/>
                </a:rPr>
                <a:t>App </a:t>
              </a:r>
              <a:r>
                <a:rPr lang="en-US" dirty="0" err="1" smtClean="0">
                  <a:latin typeface="Gill Sans"/>
                  <a:cs typeface="Gill Sans"/>
                </a:rPr>
                <a:t>Dev</a:t>
              </a:r>
              <a:endParaRPr lang="en-US" dirty="0">
                <a:latin typeface="Gill Sans"/>
                <a:cs typeface="Gill Sans"/>
              </a:endParaRPr>
            </a:p>
          </p:txBody>
        </p:sp>
      </p:grpSp>
      <p:sp>
        <p:nvSpPr>
          <p:cNvPr id="2" name="Rectangle 1"/>
          <p:cNvSpPr/>
          <p:nvPr/>
        </p:nvSpPr>
        <p:spPr>
          <a:xfrm>
            <a:off x="1985421" y="3680894"/>
            <a:ext cx="2362199" cy="6265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Minion Pro"/>
                <a:cs typeface="Minion Pro"/>
              </a:rPr>
              <a:t>Concurrency Substrate</a:t>
            </a:r>
            <a:endParaRPr lang="en-US" dirty="0">
              <a:latin typeface="Minion Pro"/>
              <a:cs typeface="Minion Pro"/>
            </a:endParaRPr>
          </a:p>
        </p:txBody>
      </p:sp>
      <p:sp>
        <p:nvSpPr>
          <p:cNvPr id="3" name="Rectangle 2"/>
          <p:cNvSpPr/>
          <p:nvPr/>
        </p:nvSpPr>
        <p:spPr>
          <a:xfrm>
            <a:off x="2599252" y="4775237"/>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latin typeface="Minion Pro"/>
                <a:cs typeface="Minion Pro"/>
              </a:rPr>
              <a:t>MVar</a:t>
            </a:r>
            <a:endParaRPr lang="en-US" dirty="0">
              <a:latin typeface="Minion Pro"/>
              <a:cs typeface="Minion Pro"/>
            </a:endParaRPr>
          </a:p>
        </p:txBody>
      </p:sp>
      <p:sp>
        <p:nvSpPr>
          <p:cNvPr id="4" name="Rectangle 3"/>
          <p:cNvSpPr/>
          <p:nvPr/>
        </p:nvSpPr>
        <p:spPr>
          <a:xfrm>
            <a:off x="4588913" y="5572902"/>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STM</a:t>
            </a:r>
            <a:endParaRPr lang="en-US" dirty="0">
              <a:latin typeface="Minion Pro"/>
              <a:cs typeface="Minion Pro"/>
            </a:endParaRPr>
          </a:p>
        </p:txBody>
      </p:sp>
      <p:sp>
        <p:nvSpPr>
          <p:cNvPr id="5" name="Rectangle 4"/>
          <p:cNvSpPr/>
          <p:nvPr/>
        </p:nvSpPr>
        <p:spPr>
          <a:xfrm>
            <a:off x="609591" y="4792195"/>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GC</a:t>
            </a:r>
            <a:endParaRPr lang="en-US" dirty="0">
              <a:latin typeface="Minion Pro"/>
              <a:cs typeface="Minion Pro"/>
            </a:endParaRPr>
          </a:p>
        </p:txBody>
      </p:sp>
      <p:sp>
        <p:nvSpPr>
          <p:cNvPr id="6" name="Rectangle 5"/>
          <p:cNvSpPr/>
          <p:nvPr/>
        </p:nvSpPr>
        <p:spPr>
          <a:xfrm>
            <a:off x="4588913" y="4775237"/>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Async Exception</a:t>
            </a:r>
            <a:endParaRPr lang="en-US" dirty="0">
              <a:latin typeface="Minion Pro"/>
              <a:cs typeface="Minion Pro"/>
            </a:endParaRPr>
          </a:p>
        </p:txBody>
      </p:sp>
      <p:sp>
        <p:nvSpPr>
          <p:cNvPr id="7" name="Rectangle 6"/>
          <p:cNvSpPr/>
          <p:nvPr/>
        </p:nvSpPr>
        <p:spPr>
          <a:xfrm>
            <a:off x="3268116" y="5577091"/>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Safe FFI</a:t>
            </a:r>
            <a:endParaRPr lang="en-US" dirty="0">
              <a:latin typeface="Minion Pro"/>
              <a:cs typeface="Minion Pro"/>
            </a:endParaRPr>
          </a:p>
        </p:txBody>
      </p:sp>
      <p:sp>
        <p:nvSpPr>
          <p:cNvPr id="8" name="Rectangle 7"/>
          <p:cNvSpPr/>
          <p:nvPr/>
        </p:nvSpPr>
        <p:spPr>
          <a:xfrm>
            <a:off x="1947319" y="5577091"/>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Interrupts</a:t>
            </a:r>
            <a:endParaRPr lang="en-US" dirty="0">
              <a:latin typeface="Minion Pro"/>
              <a:cs typeface="Minion Pro"/>
            </a:endParaRPr>
          </a:p>
        </p:txBody>
      </p:sp>
      <p:sp>
        <p:nvSpPr>
          <p:cNvPr id="9" name="Rectangle 8"/>
          <p:cNvSpPr/>
          <p:nvPr/>
        </p:nvSpPr>
        <p:spPr>
          <a:xfrm>
            <a:off x="626522" y="5583734"/>
            <a:ext cx="1168399" cy="62653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latin typeface="Minion Pro"/>
                <a:cs typeface="Minion Pro"/>
              </a:rPr>
              <a:t>Blackholes</a:t>
            </a:r>
            <a:endParaRPr lang="en-US" dirty="0">
              <a:latin typeface="Minion Pro"/>
              <a:cs typeface="Minion Pro"/>
            </a:endParaRPr>
          </a:p>
        </p:txBody>
      </p:sp>
      <p:cxnSp>
        <p:nvCxnSpPr>
          <p:cNvPr id="10" name="Straight Connector 9"/>
          <p:cNvCxnSpPr/>
          <p:nvPr/>
        </p:nvCxnSpPr>
        <p:spPr>
          <a:xfrm>
            <a:off x="507997" y="3346294"/>
            <a:ext cx="53848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523988" y="354461"/>
            <a:ext cx="3285066" cy="6265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Minion Pro"/>
                <a:cs typeface="Minion Pro"/>
              </a:rPr>
              <a:t>Concurrent Haskell Application</a:t>
            </a:r>
            <a:endParaRPr lang="en-US" dirty="0">
              <a:latin typeface="Minion Pro"/>
              <a:cs typeface="Minion Pro"/>
            </a:endParaRPr>
          </a:p>
        </p:txBody>
      </p:sp>
      <p:cxnSp>
        <p:nvCxnSpPr>
          <p:cNvPr id="12" name="Straight Arrow Connector 11"/>
          <p:cNvCxnSpPr>
            <a:stCxn id="9" idx="0"/>
            <a:endCxn id="2" idx="2"/>
          </p:cNvCxnSpPr>
          <p:nvPr/>
        </p:nvCxnSpPr>
        <p:spPr>
          <a:xfrm flipV="1">
            <a:off x="1210722" y="4307427"/>
            <a:ext cx="1955799" cy="1276307"/>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a:stCxn id="3" idx="0"/>
            <a:endCxn id="2" idx="2"/>
          </p:cNvCxnSpPr>
          <p:nvPr/>
        </p:nvCxnSpPr>
        <p:spPr>
          <a:xfrm flipH="1" flipV="1">
            <a:off x="3166521" y="4307427"/>
            <a:ext cx="16931" cy="467810"/>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p:cNvCxnSpPr>
            <a:stCxn id="5" idx="0"/>
            <a:endCxn id="2" idx="2"/>
          </p:cNvCxnSpPr>
          <p:nvPr/>
        </p:nvCxnSpPr>
        <p:spPr>
          <a:xfrm flipV="1">
            <a:off x="1193791" y="4307427"/>
            <a:ext cx="1972730" cy="484768"/>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p:cNvCxnSpPr>
            <a:stCxn id="6" idx="0"/>
            <a:endCxn id="2" idx="2"/>
          </p:cNvCxnSpPr>
          <p:nvPr/>
        </p:nvCxnSpPr>
        <p:spPr>
          <a:xfrm flipH="1" flipV="1">
            <a:off x="3166521" y="4307427"/>
            <a:ext cx="2006592" cy="467810"/>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16" name="Straight Arrow Connector 15"/>
          <p:cNvCxnSpPr>
            <a:stCxn id="4" idx="0"/>
            <a:endCxn id="2" idx="2"/>
          </p:cNvCxnSpPr>
          <p:nvPr/>
        </p:nvCxnSpPr>
        <p:spPr>
          <a:xfrm flipH="1" flipV="1">
            <a:off x="3166521" y="4307427"/>
            <a:ext cx="2006592" cy="1265475"/>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8" idx="0"/>
          </p:cNvCxnSpPr>
          <p:nvPr/>
        </p:nvCxnSpPr>
        <p:spPr>
          <a:xfrm flipH="1">
            <a:off x="2531519" y="4307427"/>
            <a:ext cx="635002" cy="1269664"/>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p:cNvCxnSpPr>
            <a:stCxn id="7" idx="0"/>
            <a:endCxn id="2" idx="2"/>
          </p:cNvCxnSpPr>
          <p:nvPr/>
        </p:nvCxnSpPr>
        <p:spPr>
          <a:xfrm flipH="1" flipV="1">
            <a:off x="3166521" y="4307427"/>
            <a:ext cx="685795" cy="1269664"/>
          </a:xfrm>
          <a:prstGeom prst="straightConnector1">
            <a:avLst/>
          </a:prstGeom>
          <a:ln>
            <a:headEnd type="arrow"/>
            <a:tailEnd type="arrow"/>
          </a:ln>
          <a:effectLst/>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507997" y="2979119"/>
            <a:ext cx="889987" cy="369332"/>
          </a:xfrm>
          <a:prstGeom prst="rect">
            <a:avLst/>
          </a:prstGeom>
          <a:noFill/>
        </p:spPr>
        <p:txBody>
          <a:bodyPr wrap="none" rtlCol="0">
            <a:spAutoFit/>
          </a:bodyPr>
          <a:lstStyle/>
          <a:p>
            <a:r>
              <a:rPr lang="en-US" dirty="0" smtClean="0">
                <a:latin typeface="Minion Pro"/>
                <a:cs typeface="Minion Pro"/>
              </a:rPr>
              <a:t>Haskell</a:t>
            </a:r>
            <a:endParaRPr lang="en-US" dirty="0">
              <a:latin typeface="Minion Pro"/>
              <a:cs typeface="Minion Pro"/>
            </a:endParaRPr>
          </a:p>
        </p:txBody>
      </p:sp>
      <p:sp>
        <p:nvSpPr>
          <p:cNvPr id="41" name="Rectangle 40"/>
          <p:cNvSpPr/>
          <p:nvPr/>
        </p:nvSpPr>
        <p:spPr>
          <a:xfrm>
            <a:off x="1985421" y="1443651"/>
            <a:ext cx="2362199" cy="626533"/>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dirty="0" smtClean="0">
                <a:latin typeface="Minion Pro"/>
                <a:cs typeface="Minion Pro"/>
              </a:rPr>
              <a:t>User-level Scheduler</a:t>
            </a:r>
            <a:endParaRPr lang="en-US" dirty="0">
              <a:latin typeface="Minion Pro"/>
              <a:cs typeface="Minion Pro"/>
            </a:endParaRPr>
          </a:p>
        </p:txBody>
      </p:sp>
      <p:sp>
        <p:nvSpPr>
          <p:cNvPr id="42" name="Rectangle 41"/>
          <p:cNvSpPr/>
          <p:nvPr/>
        </p:nvSpPr>
        <p:spPr>
          <a:xfrm>
            <a:off x="2294454" y="1833120"/>
            <a:ext cx="1744133" cy="689948"/>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dirty="0" err="1" smtClean="0">
                <a:solidFill>
                  <a:schemeClr val="tx1"/>
                </a:solidFill>
                <a:latin typeface="Minion Pro"/>
                <a:cs typeface="Minion Pro"/>
              </a:rPr>
              <a:t>EnQ</a:t>
            </a:r>
            <a:r>
              <a:rPr lang="en-US" dirty="0" smtClean="0">
                <a:solidFill>
                  <a:schemeClr val="tx1"/>
                </a:solidFill>
                <a:latin typeface="Minion Pro"/>
                <a:cs typeface="Minion Pro"/>
              </a:rPr>
              <a:t> and </a:t>
            </a:r>
            <a:r>
              <a:rPr lang="en-US" dirty="0" err="1" smtClean="0">
                <a:solidFill>
                  <a:schemeClr val="tx1"/>
                </a:solidFill>
                <a:latin typeface="Minion Pro"/>
                <a:cs typeface="Minion Pro"/>
              </a:rPr>
              <a:t>DeQ</a:t>
            </a:r>
            <a:endParaRPr lang="en-US" dirty="0" smtClean="0">
              <a:solidFill>
                <a:schemeClr val="tx1"/>
              </a:solidFill>
              <a:latin typeface="Minion Pro"/>
              <a:cs typeface="Minion Pro"/>
            </a:endParaRPr>
          </a:p>
          <a:p>
            <a:pPr algn="ctr"/>
            <a:r>
              <a:rPr lang="en-US" dirty="0" smtClean="0">
                <a:solidFill>
                  <a:schemeClr val="tx1"/>
                </a:solidFill>
                <a:latin typeface="Minion Pro"/>
                <a:cs typeface="Minion Pro"/>
              </a:rPr>
              <a:t>Activations</a:t>
            </a:r>
            <a:endParaRPr lang="en-US" dirty="0">
              <a:solidFill>
                <a:schemeClr val="tx1"/>
              </a:solidFill>
              <a:latin typeface="Minion Pro"/>
              <a:cs typeface="Minion Pro"/>
            </a:endParaRPr>
          </a:p>
        </p:txBody>
      </p:sp>
      <p:grpSp>
        <p:nvGrpSpPr>
          <p:cNvPr id="52" name="Group 51"/>
          <p:cNvGrpSpPr/>
          <p:nvPr/>
        </p:nvGrpSpPr>
        <p:grpSpPr>
          <a:xfrm>
            <a:off x="5695521" y="166488"/>
            <a:ext cx="3205712" cy="2263614"/>
            <a:chOff x="5695521" y="166488"/>
            <a:chExt cx="3205712" cy="2263614"/>
          </a:xfrm>
        </p:grpSpPr>
        <p:sp>
          <p:nvSpPr>
            <p:cNvPr id="23" name="TextBox 22"/>
            <p:cNvSpPr txBox="1"/>
            <p:nvPr/>
          </p:nvSpPr>
          <p:spPr>
            <a:xfrm>
              <a:off x="7629671" y="2060770"/>
              <a:ext cx="1082348" cy="369332"/>
            </a:xfrm>
            <a:prstGeom prst="rect">
              <a:avLst/>
            </a:prstGeom>
            <a:noFill/>
          </p:spPr>
          <p:txBody>
            <a:bodyPr wrap="none" rtlCol="0">
              <a:spAutoFit/>
            </a:bodyPr>
            <a:lstStyle/>
            <a:p>
              <a:r>
                <a:rPr lang="en-US" dirty="0" smtClean="0">
                  <a:latin typeface="Gill Sans"/>
                  <a:cs typeface="Gill Sans"/>
                </a:rPr>
                <a:t>Lang </a:t>
              </a:r>
              <a:r>
                <a:rPr lang="en-US" dirty="0" err="1" smtClean="0">
                  <a:latin typeface="Gill Sans"/>
                  <a:cs typeface="Gill Sans"/>
                </a:rPr>
                <a:t>Dev</a:t>
              </a:r>
              <a:endParaRPr lang="en-US" dirty="0">
                <a:latin typeface="Gill Sans"/>
                <a:cs typeface="Gill Sans"/>
              </a:endParaRPr>
            </a:p>
          </p:txBody>
        </p:sp>
        <p:sp>
          <p:nvSpPr>
            <p:cNvPr id="26" name="TextBox 25"/>
            <p:cNvSpPr txBox="1"/>
            <p:nvPr/>
          </p:nvSpPr>
          <p:spPr>
            <a:xfrm>
              <a:off x="5818360" y="2060770"/>
              <a:ext cx="1018227" cy="369332"/>
            </a:xfrm>
            <a:prstGeom prst="rect">
              <a:avLst/>
            </a:prstGeom>
            <a:noFill/>
          </p:spPr>
          <p:txBody>
            <a:bodyPr wrap="none" rtlCol="0">
              <a:spAutoFit/>
            </a:bodyPr>
            <a:lstStyle/>
            <a:p>
              <a:r>
                <a:rPr lang="en-US" dirty="0" smtClean="0">
                  <a:latin typeface="Gill Sans"/>
                  <a:cs typeface="Gill Sans"/>
                </a:rPr>
                <a:t>App </a:t>
              </a:r>
              <a:r>
                <a:rPr lang="en-US" dirty="0" err="1" smtClean="0">
                  <a:latin typeface="Gill Sans"/>
                  <a:cs typeface="Gill Sans"/>
                </a:rPr>
                <a:t>Dev</a:t>
              </a:r>
              <a:endParaRPr lang="en-US" dirty="0">
                <a:latin typeface="Gill Sans"/>
                <a:cs typeface="Gill Sans"/>
              </a:endParaRPr>
            </a:p>
          </p:txBody>
        </p:sp>
        <p:pic>
          <p:nvPicPr>
            <p:cNvPr id="43" name="Picture 42"/>
            <p:cNvPicPr>
              <a:picLocks noChangeAspect="1"/>
            </p:cNvPicPr>
            <p:nvPr/>
          </p:nvPicPr>
          <p:blipFill>
            <a:blip r:embed="rId6"/>
            <a:stretch>
              <a:fillRect/>
            </a:stretch>
          </p:blipFill>
          <p:spPr>
            <a:xfrm>
              <a:off x="7332135" y="166488"/>
              <a:ext cx="1569098" cy="2029750"/>
            </a:xfrm>
            <a:prstGeom prst="rect">
              <a:avLst/>
            </a:prstGeom>
          </p:spPr>
        </p:pic>
        <p:pic>
          <p:nvPicPr>
            <p:cNvPr id="44" name="Picture 43" descr="Avatar_Happ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5521" y="166488"/>
              <a:ext cx="1344566" cy="1899538"/>
            </a:xfrm>
            <a:prstGeom prst="rect">
              <a:avLst/>
            </a:prstGeom>
          </p:spPr>
        </p:pic>
      </p:grpSp>
      <p:sp>
        <p:nvSpPr>
          <p:cNvPr id="45" name="Notched Right Arrow 44"/>
          <p:cNvSpPr/>
          <p:nvPr/>
        </p:nvSpPr>
        <p:spPr>
          <a:xfrm rot="16200000">
            <a:off x="2611953" y="2823633"/>
            <a:ext cx="1075264" cy="541866"/>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Curved Connector 46"/>
          <p:cNvCxnSpPr>
            <a:endCxn id="51" idx="2"/>
          </p:cNvCxnSpPr>
          <p:nvPr/>
        </p:nvCxnSpPr>
        <p:spPr>
          <a:xfrm>
            <a:off x="3420518" y="3026154"/>
            <a:ext cx="2774260" cy="877628"/>
          </a:xfrm>
          <a:prstGeom prst="curved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AutoShape 57"/>
          <p:cNvSpPr>
            <a:spLocks/>
          </p:cNvSpPr>
          <p:nvPr/>
        </p:nvSpPr>
        <p:spPr bwMode="auto">
          <a:xfrm>
            <a:off x="6194778" y="3348452"/>
            <a:ext cx="2102555" cy="1110659"/>
          </a:xfrm>
          <a:prstGeom prst="wedgeEllipseCallout">
            <a:avLst>
              <a:gd name="adj1" fmla="val 10416"/>
              <a:gd name="adj2" fmla="val -4567"/>
            </a:avLst>
          </a:prstGeom>
          <a:solidFill>
            <a:srgbClr val="FFFA83"/>
          </a:solidFill>
          <a:ln w="6350" cap="flat" cmpd="sng">
            <a:solidFill>
              <a:schemeClr val="tx1"/>
            </a:solidFill>
            <a:prstDash val="solid"/>
            <a:miter lim="800000"/>
            <a:headEnd type="none" w="med" len="med"/>
            <a:tailEnd type="none" w="med" len="med"/>
          </a:ln>
        </p:spPr>
        <p:txBody>
          <a:bodyPr lIns="0" tIns="0" rIns="0" bIns="0" anchor="ctr"/>
          <a:lstStyle/>
          <a:p>
            <a:pPr algn="ctr">
              <a:tabLst>
                <a:tab pos="749300" algn="l"/>
              </a:tabLst>
            </a:pPr>
            <a:r>
              <a:rPr lang="en-US" dirty="0" smtClean="0">
                <a:solidFill>
                  <a:schemeClr val="tx1"/>
                </a:solidFill>
                <a:latin typeface="Gill Sans"/>
                <a:ea typeface="ＭＳ Ｐゴシック" charset="0"/>
                <a:cs typeface="Gill Sans"/>
              </a:rPr>
              <a:t>Software Transactional Memory</a:t>
            </a:r>
            <a:endParaRPr lang="en-US" dirty="0">
              <a:solidFill>
                <a:schemeClr val="tx1"/>
              </a:solidFill>
              <a:latin typeface="Gill Sans"/>
              <a:ea typeface="ＭＳ Ｐゴシック" charset="0"/>
              <a:cs typeface="Gill Sans"/>
            </a:endParaRPr>
          </a:p>
        </p:txBody>
      </p:sp>
      <p:sp>
        <p:nvSpPr>
          <p:cNvPr id="37" name="TextBox 36"/>
          <p:cNvSpPr txBox="1"/>
          <p:nvPr/>
        </p:nvSpPr>
        <p:spPr>
          <a:xfrm>
            <a:off x="483175" y="3322828"/>
            <a:ext cx="915635" cy="369332"/>
          </a:xfrm>
          <a:prstGeom prst="rect">
            <a:avLst/>
          </a:prstGeom>
          <a:noFill/>
        </p:spPr>
        <p:txBody>
          <a:bodyPr wrap="none" rtlCol="0">
            <a:spAutoFit/>
          </a:bodyPr>
          <a:lstStyle/>
          <a:p>
            <a:r>
              <a:rPr lang="en-US" dirty="0" smtClean="0">
                <a:latin typeface="Minion Pro"/>
                <a:cs typeface="Minion Pro"/>
              </a:rPr>
              <a:t>RTS </a:t>
            </a:r>
            <a:r>
              <a:rPr lang="en-US" dirty="0" smtClean="0">
                <a:latin typeface="Minion Pro"/>
                <a:cs typeface="Minion Pro"/>
              </a:rPr>
              <a:t>- C</a:t>
            </a:r>
            <a:endParaRPr lang="en-US" dirty="0">
              <a:latin typeface="Minion Pro"/>
              <a:cs typeface="Minion Pro"/>
            </a:endParaRPr>
          </a:p>
        </p:txBody>
      </p:sp>
    </p:spTree>
    <p:custDataLst>
      <p:tags r:id="rId1"/>
    </p:custDataLst>
    <p:extLst>
      <p:ext uri="{BB962C8B-B14F-4D97-AF65-F5344CB8AC3E}">
        <p14:creationId xmlns:p14="http://schemas.microsoft.com/office/powerpoint/2010/main" val="2058511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5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5" grpId="0" animBg="1"/>
      <p:bldP spid="5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4"/>
          <a:stretch>
            <a:fillRect/>
          </a:stretch>
        </p:blipFill>
        <p:spPr>
          <a:xfrm>
            <a:off x="1511298" y="2954858"/>
            <a:ext cx="5658971" cy="2913530"/>
          </a:xfrm>
          <a:prstGeom prst="rect">
            <a:avLst/>
          </a:prstGeom>
        </p:spPr>
      </p:pic>
      <p:pic>
        <p:nvPicPr>
          <p:cNvPr id="25" name="Picture 24"/>
          <p:cNvPicPr>
            <a:picLocks noChangeAspect="1"/>
          </p:cNvPicPr>
          <p:nvPr/>
        </p:nvPicPr>
        <p:blipFill>
          <a:blip r:embed="rId5"/>
          <a:stretch>
            <a:fillRect/>
          </a:stretch>
        </p:blipFill>
        <p:spPr>
          <a:xfrm>
            <a:off x="1511299" y="1807624"/>
            <a:ext cx="5658971" cy="952500"/>
          </a:xfrm>
          <a:prstGeom prst="rect">
            <a:avLst/>
          </a:prstGeom>
        </p:spPr>
      </p:pic>
      <p:sp>
        <p:nvSpPr>
          <p:cNvPr id="26" name="Rectangle 58"/>
          <p:cNvSpPr>
            <a:spLocks/>
          </p:cNvSpPr>
          <p:nvPr/>
        </p:nvSpPr>
        <p:spPr bwMode="auto">
          <a:xfrm>
            <a:off x="4726366" y="2211001"/>
            <a:ext cx="1345442" cy="290286"/>
          </a:xfrm>
          <a:prstGeom prst="rect">
            <a:avLst/>
          </a:prstGeom>
          <a:solidFill>
            <a:srgbClr val="FF0B02">
              <a:alpha val="22745"/>
            </a:srgbClr>
          </a:solidFill>
          <a:ln w="12700" cap="flat">
            <a:solidFill>
              <a:schemeClr val="tx1"/>
            </a:solidFill>
            <a:prstDash val="solid"/>
            <a:miter lim="800000"/>
            <a:headEnd type="none" w="med" len="med"/>
            <a:tailEnd type="none" w="med" len="med"/>
          </a:ln>
        </p:spPr>
        <p:txBody>
          <a:bodyPr lIns="0" tIns="0" rIns="0" bIns="0"/>
          <a:lstStyle/>
          <a:p>
            <a:endParaRPr lang="en-US"/>
          </a:p>
        </p:txBody>
      </p:sp>
      <p:sp>
        <p:nvSpPr>
          <p:cNvPr id="27" name="Rectangle 58"/>
          <p:cNvSpPr>
            <a:spLocks/>
          </p:cNvSpPr>
          <p:nvPr/>
        </p:nvSpPr>
        <p:spPr bwMode="auto">
          <a:xfrm>
            <a:off x="4820707" y="2918573"/>
            <a:ext cx="1284967" cy="562428"/>
          </a:xfrm>
          <a:prstGeom prst="rect">
            <a:avLst/>
          </a:prstGeom>
          <a:solidFill>
            <a:srgbClr val="FF0B02">
              <a:alpha val="22745"/>
            </a:srgbClr>
          </a:solidFill>
          <a:ln w="12700" cap="flat">
            <a:solidFill>
              <a:schemeClr val="tx1"/>
            </a:solidFill>
            <a:prstDash val="solid"/>
            <a:miter lim="800000"/>
            <a:headEnd type="none" w="med" len="med"/>
            <a:tailEnd type="none" w="med" len="med"/>
          </a:ln>
        </p:spPr>
        <p:txBody>
          <a:bodyPr lIns="0" tIns="0" rIns="0" bIns="0"/>
          <a:lstStyle/>
          <a:p>
            <a:endParaRPr lang="en-US"/>
          </a:p>
        </p:txBody>
      </p:sp>
      <p:sp>
        <p:nvSpPr>
          <p:cNvPr id="28" name="TextBox 27"/>
          <p:cNvSpPr txBox="1"/>
          <p:nvPr/>
        </p:nvSpPr>
        <p:spPr>
          <a:xfrm>
            <a:off x="6700763" y="2556928"/>
            <a:ext cx="1874762" cy="646331"/>
          </a:xfrm>
          <a:prstGeom prst="rect">
            <a:avLst/>
          </a:prstGeom>
          <a:noFill/>
        </p:spPr>
        <p:txBody>
          <a:bodyPr wrap="square" rtlCol="0">
            <a:spAutoFit/>
          </a:bodyPr>
          <a:lstStyle/>
          <a:p>
            <a:pPr algn="ctr"/>
            <a:r>
              <a:rPr lang="en-US" dirty="0" smtClean="0"/>
              <a:t>Scheduler access is under STM</a:t>
            </a:r>
            <a:endParaRPr lang="en-US" dirty="0"/>
          </a:p>
        </p:txBody>
      </p:sp>
      <p:sp>
        <p:nvSpPr>
          <p:cNvPr id="31" name="Title 3"/>
          <p:cNvSpPr txBox="1">
            <a:spLocks/>
          </p:cNvSpPr>
          <p:nvPr/>
        </p:nvSpPr>
        <p:spPr>
          <a:xfrm>
            <a:off x="642258" y="194734"/>
            <a:ext cx="7933267" cy="8805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Concurrency Substrate API</a:t>
            </a:r>
            <a:endParaRPr lang="en-US" dirty="0">
              <a:latin typeface="Minion Pro"/>
              <a:cs typeface="Minion Pro"/>
            </a:endParaRPr>
          </a:p>
        </p:txBody>
      </p:sp>
      <p:sp>
        <p:nvSpPr>
          <p:cNvPr id="2" name="Rectangle 1"/>
          <p:cNvSpPr/>
          <p:nvPr/>
        </p:nvSpPr>
        <p:spPr>
          <a:xfrm>
            <a:off x="914400" y="5113858"/>
            <a:ext cx="6908800" cy="11345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58"/>
          <p:cNvSpPr>
            <a:spLocks/>
          </p:cNvSpPr>
          <p:nvPr/>
        </p:nvSpPr>
        <p:spPr bwMode="auto">
          <a:xfrm>
            <a:off x="2101700" y="1756825"/>
            <a:ext cx="793900" cy="290286"/>
          </a:xfrm>
          <a:prstGeom prst="rect">
            <a:avLst/>
          </a:prstGeom>
          <a:solidFill>
            <a:srgbClr val="FF0B02">
              <a:alpha val="22745"/>
            </a:srgbClr>
          </a:solidFill>
          <a:ln w="12700" cap="flat">
            <a:solidFill>
              <a:schemeClr val="tx1"/>
            </a:solidFill>
            <a:prstDash val="solid"/>
            <a:miter lim="800000"/>
            <a:headEnd type="none" w="med" len="med"/>
            <a:tailEnd type="none" w="med" len="med"/>
          </a:ln>
        </p:spPr>
        <p:txBody>
          <a:bodyPr lIns="0" tIns="0" rIns="0" bIns="0"/>
          <a:lstStyle/>
          <a:p>
            <a:endParaRPr lang="en-US"/>
          </a:p>
        </p:txBody>
      </p:sp>
      <p:cxnSp>
        <p:nvCxnSpPr>
          <p:cNvPr id="4" name="Curved Connector 3"/>
          <p:cNvCxnSpPr>
            <a:stCxn id="26" idx="3"/>
            <a:endCxn id="28" idx="1"/>
          </p:cNvCxnSpPr>
          <p:nvPr/>
        </p:nvCxnSpPr>
        <p:spPr>
          <a:xfrm>
            <a:off x="6071808" y="2356144"/>
            <a:ext cx="628955" cy="52395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27" idx="3"/>
          </p:cNvCxnSpPr>
          <p:nvPr/>
        </p:nvCxnSpPr>
        <p:spPr>
          <a:xfrm flipV="1">
            <a:off x="6105674" y="2918573"/>
            <a:ext cx="628955" cy="281214"/>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49459" y="1352848"/>
            <a:ext cx="2636007" cy="369332"/>
          </a:xfrm>
          <a:prstGeom prst="rect">
            <a:avLst/>
          </a:prstGeom>
          <a:noFill/>
        </p:spPr>
        <p:txBody>
          <a:bodyPr wrap="square" rtlCol="0">
            <a:spAutoFit/>
          </a:bodyPr>
          <a:lstStyle/>
          <a:p>
            <a:pPr algn="ctr"/>
            <a:r>
              <a:rPr lang="en-US" dirty="0" smtClean="0"/>
              <a:t>One-shot continuations</a:t>
            </a:r>
            <a:endParaRPr lang="en-US" dirty="0"/>
          </a:p>
        </p:txBody>
      </p:sp>
      <p:cxnSp>
        <p:nvCxnSpPr>
          <p:cNvPr id="17" name="Curved Connector 16"/>
          <p:cNvCxnSpPr>
            <a:stCxn id="9" idx="3"/>
            <a:endCxn id="16" idx="1"/>
          </p:cNvCxnSpPr>
          <p:nvPr/>
        </p:nvCxnSpPr>
        <p:spPr>
          <a:xfrm flipV="1">
            <a:off x="2895600" y="1537514"/>
            <a:ext cx="953859" cy="364454"/>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694518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605366" y="218925"/>
            <a:ext cx="7933267" cy="8805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RTS Interaction - Blocking</a:t>
            </a:r>
            <a:endParaRPr lang="en-US" dirty="0">
              <a:latin typeface="Minion Pro"/>
              <a:cs typeface="Minion Pro"/>
            </a:endParaRPr>
          </a:p>
        </p:txBody>
      </p:sp>
      <p:cxnSp>
        <p:nvCxnSpPr>
          <p:cNvPr id="3" name="Straight Connector 2"/>
          <p:cNvCxnSpPr/>
          <p:nvPr/>
        </p:nvCxnSpPr>
        <p:spPr>
          <a:xfrm>
            <a:off x="-12085" y="2765719"/>
            <a:ext cx="91560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713635" y="3239141"/>
            <a:ext cx="532191" cy="49590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Minion Pro"/>
                <a:cs typeface="Minion Pro"/>
              </a:rPr>
              <a:t>∅</a:t>
            </a:r>
          </a:p>
        </p:txBody>
      </p:sp>
      <p:sp>
        <p:nvSpPr>
          <p:cNvPr id="5" name="Rectangle 4"/>
          <p:cNvSpPr/>
          <p:nvPr/>
        </p:nvSpPr>
        <p:spPr>
          <a:xfrm>
            <a:off x="713635" y="4064000"/>
            <a:ext cx="1814286" cy="387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Minion Pro"/>
                <a:cs typeface="Minion Pro"/>
              </a:rPr>
              <a:t>Current Thread</a:t>
            </a:r>
            <a:endParaRPr lang="en-US" dirty="0">
              <a:latin typeface="Minion Pro"/>
              <a:cs typeface="Minion Pro"/>
            </a:endParaRPr>
          </a:p>
        </p:txBody>
      </p:sp>
      <p:sp>
        <p:nvSpPr>
          <p:cNvPr id="6" name="TextBox 5"/>
          <p:cNvSpPr txBox="1"/>
          <p:nvPr/>
        </p:nvSpPr>
        <p:spPr>
          <a:xfrm>
            <a:off x="14" y="3296380"/>
            <a:ext cx="736099" cy="369332"/>
          </a:xfrm>
          <a:prstGeom prst="rect">
            <a:avLst/>
          </a:prstGeom>
          <a:noFill/>
        </p:spPr>
        <p:txBody>
          <a:bodyPr wrap="none" rtlCol="0">
            <a:spAutoFit/>
          </a:bodyPr>
          <a:lstStyle/>
          <a:p>
            <a:r>
              <a:rPr lang="en-US" dirty="0" err="1" smtClean="0">
                <a:latin typeface="Minion Pro"/>
                <a:cs typeface="Minion Pro"/>
              </a:rPr>
              <a:t>MVar</a:t>
            </a:r>
            <a:endParaRPr lang="en-US" dirty="0">
              <a:latin typeface="Minion Pro"/>
              <a:cs typeface="Minion Pro"/>
            </a:endParaRPr>
          </a:p>
        </p:txBody>
      </p:sp>
      <p:sp>
        <p:nvSpPr>
          <p:cNvPr id="7" name="Rectangle 6"/>
          <p:cNvSpPr/>
          <p:nvPr/>
        </p:nvSpPr>
        <p:spPr>
          <a:xfrm>
            <a:off x="2286021" y="3267760"/>
            <a:ext cx="459619" cy="4386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latin typeface="Minion Pro"/>
                <a:cs typeface="Minion Pro"/>
              </a:rPr>
              <a:t>t</a:t>
            </a:r>
            <a:endParaRPr lang="en-US" sz="2400" dirty="0">
              <a:latin typeface="Minion Pro"/>
              <a:cs typeface="Minion Pro"/>
            </a:endParaRPr>
          </a:p>
        </p:txBody>
      </p:sp>
      <p:cxnSp>
        <p:nvCxnSpPr>
          <p:cNvPr id="9" name="Straight Arrow Connector 8"/>
          <p:cNvCxnSpPr>
            <a:stCxn id="5" idx="0"/>
            <a:endCxn id="7" idx="2"/>
          </p:cNvCxnSpPr>
          <p:nvPr/>
        </p:nvCxnSpPr>
        <p:spPr>
          <a:xfrm flipV="1">
            <a:off x="1620778" y="3706426"/>
            <a:ext cx="895053" cy="3575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2085" y="2765719"/>
            <a:ext cx="574542" cy="369332"/>
          </a:xfrm>
          <a:prstGeom prst="rect">
            <a:avLst/>
          </a:prstGeom>
          <a:noFill/>
          <a:ln>
            <a:solidFill>
              <a:schemeClr val="tx1"/>
            </a:solidFill>
            <a:prstDash val="sysDash"/>
          </a:ln>
        </p:spPr>
        <p:txBody>
          <a:bodyPr wrap="none" rtlCol="0">
            <a:spAutoFit/>
          </a:bodyPr>
          <a:lstStyle/>
          <a:p>
            <a:r>
              <a:rPr lang="en-US" dirty="0" smtClean="0">
                <a:latin typeface="Minion Pro"/>
                <a:cs typeface="Minion Pro"/>
              </a:rPr>
              <a:t>RTS</a:t>
            </a:r>
            <a:endParaRPr lang="en-US" dirty="0">
              <a:latin typeface="Minion Pro"/>
              <a:cs typeface="Minion Pro"/>
            </a:endParaRPr>
          </a:p>
        </p:txBody>
      </p:sp>
      <p:sp>
        <p:nvSpPr>
          <p:cNvPr id="13" name="TextBox 12"/>
          <p:cNvSpPr txBox="1"/>
          <p:nvPr/>
        </p:nvSpPr>
        <p:spPr>
          <a:xfrm>
            <a:off x="-12085" y="2396387"/>
            <a:ext cx="1110363" cy="369332"/>
          </a:xfrm>
          <a:prstGeom prst="rect">
            <a:avLst/>
          </a:prstGeom>
          <a:noFill/>
          <a:ln>
            <a:solidFill>
              <a:schemeClr val="tx1"/>
            </a:solidFill>
            <a:prstDash val="sysDash"/>
          </a:ln>
        </p:spPr>
        <p:txBody>
          <a:bodyPr wrap="none" rtlCol="0">
            <a:spAutoFit/>
          </a:bodyPr>
          <a:lstStyle/>
          <a:p>
            <a:r>
              <a:rPr lang="en-US" dirty="0" smtClean="0">
                <a:latin typeface="Minion Pro"/>
                <a:cs typeface="Minion Pro"/>
              </a:rPr>
              <a:t>User-level</a:t>
            </a:r>
            <a:endParaRPr lang="en-US" dirty="0">
              <a:latin typeface="Minion Pro"/>
              <a:cs typeface="Minion Pro"/>
            </a:endParaRPr>
          </a:p>
        </p:txBody>
      </p:sp>
      <p:cxnSp>
        <p:nvCxnSpPr>
          <p:cNvPr id="18" name="Straight Arrow Connector 17"/>
          <p:cNvCxnSpPr>
            <a:stCxn id="7" idx="1"/>
            <a:endCxn id="4" idx="6"/>
          </p:cNvCxnSpPr>
          <p:nvPr/>
        </p:nvCxnSpPr>
        <p:spPr>
          <a:xfrm flipH="1">
            <a:off x="1245826" y="3487093"/>
            <a:ext cx="1040195"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245826" y="3117762"/>
            <a:ext cx="1087157" cy="338554"/>
          </a:xfrm>
          <a:prstGeom prst="rect">
            <a:avLst/>
          </a:prstGeom>
          <a:noFill/>
        </p:spPr>
        <p:txBody>
          <a:bodyPr wrap="none" rtlCol="0">
            <a:spAutoFit/>
          </a:bodyPr>
          <a:lstStyle/>
          <a:p>
            <a:r>
              <a:rPr lang="en-US" sz="1600" dirty="0" err="1" smtClean="0">
                <a:latin typeface="Consolas"/>
                <a:cs typeface="Consolas"/>
              </a:rPr>
              <a:t>takeMVar</a:t>
            </a:r>
            <a:endParaRPr lang="en-US" dirty="0">
              <a:latin typeface="Consolas"/>
              <a:cs typeface="Consolas"/>
            </a:endParaRPr>
          </a:p>
        </p:txBody>
      </p:sp>
      <p:sp>
        <p:nvSpPr>
          <p:cNvPr id="22" name="TextBox 21"/>
          <p:cNvSpPr txBox="1"/>
          <p:nvPr/>
        </p:nvSpPr>
        <p:spPr>
          <a:xfrm>
            <a:off x="2745646" y="3296380"/>
            <a:ext cx="2440893" cy="338554"/>
          </a:xfrm>
          <a:prstGeom prst="rect">
            <a:avLst/>
          </a:prstGeom>
          <a:noFill/>
        </p:spPr>
        <p:txBody>
          <a:bodyPr wrap="none" rtlCol="0">
            <a:spAutoFit/>
          </a:bodyPr>
          <a:lstStyle/>
          <a:p>
            <a:r>
              <a:rPr lang="en-US" sz="1600" dirty="0" smtClean="0">
                <a:latin typeface="Consolas"/>
                <a:cs typeface="Consolas"/>
              </a:rPr>
              <a:t>switch(</a:t>
            </a:r>
            <a:r>
              <a:rPr lang="en-US" sz="1600" dirty="0" err="1" smtClean="0">
                <a:latin typeface="Consolas"/>
                <a:cs typeface="Consolas"/>
              </a:rPr>
              <a:t>dequeueAct</a:t>
            </a:r>
            <a:r>
              <a:rPr lang="en-US" sz="1600" dirty="0" smtClean="0">
                <a:latin typeface="Consolas"/>
                <a:cs typeface="Consolas"/>
              </a:rPr>
              <a:t> t)</a:t>
            </a:r>
            <a:endParaRPr lang="en-US" sz="1600" dirty="0">
              <a:latin typeface="Consolas"/>
              <a:cs typeface="Consolas"/>
            </a:endParaRPr>
          </a:p>
        </p:txBody>
      </p:sp>
      <p:sp>
        <p:nvSpPr>
          <p:cNvPr id="23" name="Notched Right Arrow 22"/>
          <p:cNvSpPr/>
          <p:nvPr/>
        </p:nvSpPr>
        <p:spPr>
          <a:xfrm rot="16200000">
            <a:off x="3790483" y="2796933"/>
            <a:ext cx="1028095" cy="22700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4259506" y="1988385"/>
            <a:ext cx="2102459" cy="338554"/>
          </a:xfrm>
          <a:prstGeom prst="rect">
            <a:avLst/>
          </a:prstGeom>
          <a:noFill/>
        </p:spPr>
        <p:txBody>
          <a:bodyPr wrap="none" rtlCol="0">
            <a:spAutoFit/>
          </a:bodyPr>
          <a:lstStyle/>
          <a:p>
            <a:r>
              <a:rPr lang="en-US" sz="1600" dirty="0" err="1" smtClean="0">
                <a:latin typeface="Consolas"/>
                <a:cs typeface="Consolas"/>
              </a:rPr>
              <a:t>t.sched.dequeue</a:t>
            </a:r>
            <a:r>
              <a:rPr lang="en-US" sz="1600" dirty="0" smtClean="0">
                <a:latin typeface="Consolas"/>
                <a:cs typeface="Consolas"/>
              </a:rPr>
              <a:t>()</a:t>
            </a:r>
            <a:endParaRPr lang="en-US" sz="1600" dirty="0">
              <a:latin typeface="Consolas"/>
              <a:cs typeface="Consolas"/>
            </a:endParaRPr>
          </a:p>
        </p:txBody>
      </p:sp>
      <p:sp>
        <p:nvSpPr>
          <p:cNvPr id="25" name="Notched Right Arrow 24"/>
          <p:cNvSpPr/>
          <p:nvPr/>
        </p:nvSpPr>
        <p:spPr>
          <a:xfrm rot="5400000">
            <a:off x="5775956" y="2683526"/>
            <a:ext cx="676056" cy="22700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245743" y="4064000"/>
            <a:ext cx="1814286" cy="387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Minion Pro"/>
                <a:cs typeface="Minion Pro"/>
              </a:rPr>
              <a:t>Current Thread</a:t>
            </a:r>
            <a:endParaRPr lang="en-US" dirty="0">
              <a:latin typeface="Minion Pro"/>
              <a:cs typeface="Minion Pro"/>
            </a:endParaRPr>
          </a:p>
        </p:txBody>
      </p:sp>
      <p:sp>
        <p:nvSpPr>
          <p:cNvPr id="27" name="Rectangle 26"/>
          <p:cNvSpPr/>
          <p:nvPr/>
        </p:nvSpPr>
        <p:spPr>
          <a:xfrm>
            <a:off x="5923076" y="3205148"/>
            <a:ext cx="459619" cy="4386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latin typeface="Minion Pro"/>
                <a:cs typeface="Minion Pro"/>
              </a:rPr>
              <a:t>t’</a:t>
            </a:r>
            <a:endParaRPr lang="en-US" sz="2400" dirty="0">
              <a:latin typeface="Minion Pro"/>
              <a:cs typeface="Minion Pro"/>
            </a:endParaRPr>
          </a:p>
        </p:txBody>
      </p:sp>
      <p:cxnSp>
        <p:nvCxnSpPr>
          <p:cNvPr id="28" name="Straight Arrow Connector 27"/>
          <p:cNvCxnSpPr>
            <a:stCxn id="26" idx="0"/>
            <a:endCxn id="27" idx="2"/>
          </p:cNvCxnSpPr>
          <p:nvPr/>
        </p:nvCxnSpPr>
        <p:spPr>
          <a:xfrm flipV="1">
            <a:off x="6152886" y="3643814"/>
            <a:ext cx="0" cy="42018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6543550" y="3198427"/>
            <a:ext cx="532191" cy="49590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Minion Pro"/>
                <a:cs typeface="Minion Pro"/>
              </a:rPr>
              <a:t>∅</a:t>
            </a:r>
          </a:p>
        </p:txBody>
      </p:sp>
      <p:sp>
        <p:nvSpPr>
          <p:cNvPr id="34" name="Rectangle 33"/>
          <p:cNvSpPr/>
          <p:nvPr/>
        </p:nvSpPr>
        <p:spPr>
          <a:xfrm>
            <a:off x="8357836" y="3227046"/>
            <a:ext cx="459619" cy="4386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latin typeface="Minion Pro"/>
                <a:cs typeface="Minion Pro"/>
              </a:rPr>
              <a:t>t</a:t>
            </a:r>
            <a:endParaRPr lang="en-US" sz="2400" dirty="0">
              <a:latin typeface="Minion Pro"/>
              <a:cs typeface="Minion Pro"/>
            </a:endParaRPr>
          </a:p>
        </p:txBody>
      </p:sp>
      <p:cxnSp>
        <p:nvCxnSpPr>
          <p:cNvPr id="35" name="Straight Arrow Connector 34"/>
          <p:cNvCxnSpPr>
            <a:stCxn id="34" idx="1"/>
            <a:endCxn id="33" idx="6"/>
          </p:cNvCxnSpPr>
          <p:nvPr/>
        </p:nvCxnSpPr>
        <p:spPr>
          <a:xfrm flipH="1">
            <a:off x="7075741" y="3446379"/>
            <a:ext cx="1282095"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7157868" y="3077048"/>
            <a:ext cx="1087157" cy="338554"/>
          </a:xfrm>
          <a:prstGeom prst="rect">
            <a:avLst/>
          </a:prstGeom>
          <a:noFill/>
        </p:spPr>
        <p:txBody>
          <a:bodyPr wrap="none" rtlCol="0">
            <a:spAutoFit/>
          </a:bodyPr>
          <a:lstStyle/>
          <a:p>
            <a:r>
              <a:rPr lang="en-US" sz="1600" dirty="0" err="1" smtClean="0">
                <a:latin typeface="Consolas"/>
                <a:cs typeface="Consolas"/>
              </a:rPr>
              <a:t>takeMVar</a:t>
            </a:r>
            <a:endParaRPr lang="en-US" dirty="0">
              <a:latin typeface="Consolas"/>
              <a:cs typeface="Consolas"/>
            </a:endParaRPr>
          </a:p>
        </p:txBody>
      </p:sp>
    </p:spTree>
    <p:custDataLst>
      <p:tags r:id="rId1"/>
    </p:custDataLst>
    <p:extLst>
      <p:ext uri="{BB962C8B-B14F-4D97-AF65-F5344CB8AC3E}">
        <p14:creationId xmlns:p14="http://schemas.microsoft.com/office/powerpoint/2010/main" val="412157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21" grpId="0"/>
      <p:bldP spid="22" grpId="0"/>
      <p:bldP spid="23" grpId="0" animBg="1"/>
      <p:bldP spid="24" grpId="0"/>
      <p:bldP spid="25" grpId="0" animBg="1"/>
      <p:bldP spid="26" grpId="0" animBg="1"/>
      <p:bldP spid="27" grpId="0" animBg="1"/>
      <p:bldP spid="33" grpId="0" animBg="1"/>
      <p:bldP spid="34" grpId="0" animBg="1"/>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605366" y="218925"/>
            <a:ext cx="7933267" cy="8805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RTS Interaction - Unblocking</a:t>
            </a:r>
            <a:endParaRPr lang="en-US" dirty="0">
              <a:latin typeface="Minion Pro"/>
              <a:cs typeface="Minion Pro"/>
            </a:endParaRPr>
          </a:p>
        </p:txBody>
      </p:sp>
      <p:cxnSp>
        <p:nvCxnSpPr>
          <p:cNvPr id="3" name="Straight Connector 2"/>
          <p:cNvCxnSpPr/>
          <p:nvPr/>
        </p:nvCxnSpPr>
        <p:spPr>
          <a:xfrm>
            <a:off x="-12085" y="2765719"/>
            <a:ext cx="91560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713635" y="3239141"/>
            <a:ext cx="532191" cy="49590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Minion Pro"/>
                <a:cs typeface="Minion Pro"/>
              </a:rPr>
              <a:t>∅</a:t>
            </a:r>
          </a:p>
        </p:txBody>
      </p:sp>
      <p:sp>
        <p:nvSpPr>
          <p:cNvPr id="5" name="Rectangle 4"/>
          <p:cNvSpPr/>
          <p:nvPr/>
        </p:nvSpPr>
        <p:spPr>
          <a:xfrm>
            <a:off x="713635" y="4064000"/>
            <a:ext cx="1814286" cy="387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Minion Pro"/>
                <a:cs typeface="Minion Pro"/>
              </a:rPr>
              <a:t>Current Thread</a:t>
            </a:r>
            <a:endParaRPr lang="en-US" dirty="0">
              <a:latin typeface="Minion Pro"/>
              <a:cs typeface="Minion Pro"/>
            </a:endParaRPr>
          </a:p>
        </p:txBody>
      </p:sp>
      <p:sp>
        <p:nvSpPr>
          <p:cNvPr id="7" name="Rectangle 6"/>
          <p:cNvSpPr/>
          <p:nvPr/>
        </p:nvSpPr>
        <p:spPr>
          <a:xfrm>
            <a:off x="2286021" y="2845655"/>
            <a:ext cx="459619" cy="4386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latin typeface="Minion Pro"/>
                <a:cs typeface="Minion Pro"/>
              </a:rPr>
              <a:t>t</a:t>
            </a:r>
            <a:endParaRPr lang="en-US" sz="2400" dirty="0">
              <a:latin typeface="Minion Pro"/>
              <a:cs typeface="Minion Pro"/>
            </a:endParaRPr>
          </a:p>
        </p:txBody>
      </p:sp>
      <p:cxnSp>
        <p:nvCxnSpPr>
          <p:cNvPr id="9" name="Straight Arrow Connector 8"/>
          <p:cNvCxnSpPr>
            <a:stCxn id="5" idx="3"/>
          </p:cNvCxnSpPr>
          <p:nvPr/>
        </p:nvCxnSpPr>
        <p:spPr>
          <a:xfrm>
            <a:off x="2527921" y="4257524"/>
            <a:ext cx="418479"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2085" y="2765719"/>
            <a:ext cx="574542" cy="369332"/>
          </a:xfrm>
          <a:prstGeom prst="rect">
            <a:avLst/>
          </a:prstGeom>
          <a:noFill/>
          <a:ln>
            <a:solidFill>
              <a:schemeClr val="tx1"/>
            </a:solidFill>
            <a:prstDash val="sysDash"/>
          </a:ln>
        </p:spPr>
        <p:txBody>
          <a:bodyPr wrap="none" rtlCol="0">
            <a:spAutoFit/>
          </a:bodyPr>
          <a:lstStyle/>
          <a:p>
            <a:r>
              <a:rPr lang="en-US" dirty="0" smtClean="0">
                <a:latin typeface="Minion Pro"/>
                <a:cs typeface="Minion Pro"/>
              </a:rPr>
              <a:t>RTS</a:t>
            </a:r>
            <a:endParaRPr lang="en-US" dirty="0">
              <a:latin typeface="Minion Pro"/>
              <a:cs typeface="Minion Pro"/>
            </a:endParaRPr>
          </a:p>
        </p:txBody>
      </p:sp>
      <p:sp>
        <p:nvSpPr>
          <p:cNvPr id="13" name="TextBox 12"/>
          <p:cNvSpPr txBox="1"/>
          <p:nvPr/>
        </p:nvSpPr>
        <p:spPr>
          <a:xfrm>
            <a:off x="-12085" y="2396387"/>
            <a:ext cx="1110363" cy="369332"/>
          </a:xfrm>
          <a:prstGeom prst="rect">
            <a:avLst/>
          </a:prstGeom>
          <a:noFill/>
          <a:ln>
            <a:solidFill>
              <a:schemeClr val="tx1"/>
            </a:solidFill>
            <a:prstDash val="sysDash"/>
          </a:ln>
        </p:spPr>
        <p:txBody>
          <a:bodyPr wrap="none" rtlCol="0">
            <a:spAutoFit/>
          </a:bodyPr>
          <a:lstStyle/>
          <a:p>
            <a:r>
              <a:rPr lang="en-US" dirty="0" smtClean="0">
                <a:latin typeface="Minion Pro"/>
                <a:cs typeface="Minion Pro"/>
              </a:rPr>
              <a:t>User-level</a:t>
            </a:r>
            <a:endParaRPr lang="en-US" dirty="0">
              <a:latin typeface="Minion Pro"/>
              <a:cs typeface="Minion Pro"/>
            </a:endParaRPr>
          </a:p>
        </p:txBody>
      </p:sp>
      <p:cxnSp>
        <p:nvCxnSpPr>
          <p:cNvPr id="18" name="Straight Arrow Connector 17"/>
          <p:cNvCxnSpPr>
            <a:stCxn id="7" idx="1"/>
            <a:endCxn id="4" idx="6"/>
          </p:cNvCxnSpPr>
          <p:nvPr/>
        </p:nvCxnSpPr>
        <p:spPr>
          <a:xfrm flipH="1">
            <a:off x="1245826" y="3064988"/>
            <a:ext cx="1040195" cy="42210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57960" y="2863821"/>
            <a:ext cx="1087157" cy="338554"/>
          </a:xfrm>
          <a:prstGeom prst="rect">
            <a:avLst/>
          </a:prstGeom>
          <a:noFill/>
        </p:spPr>
        <p:txBody>
          <a:bodyPr wrap="none" rtlCol="0">
            <a:spAutoFit/>
          </a:bodyPr>
          <a:lstStyle/>
          <a:p>
            <a:r>
              <a:rPr lang="en-US" sz="1600" dirty="0" err="1" smtClean="0">
                <a:latin typeface="Consolas"/>
                <a:cs typeface="Consolas"/>
              </a:rPr>
              <a:t>takeMVar</a:t>
            </a:r>
            <a:endParaRPr lang="en-US" dirty="0">
              <a:latin typeface="Consolas"/>
              <a:cs typeface="Consolas"/>
            </a:endParaRPr>
          </a:p>
        </p:txBody>
      </p:sp>
      <p:sp>
        <p:nvSpPr>
          <p:cNvPr id="22" name="TextBox 21"/>
          <p:cNvSpPr txBox="1"/>
          <p:nvPr/>
        </p:nvSpPr>
        <p:spPr>
          <a:xfrm>
            <a:off x="2881110" y="3381045"/>
            <a:ext cx="2892138" cy="338554"/>
          </a:xfrm>
          <a:prstGeom prst="rect">
            <a:avLst/>
          </a:prstGeom>
          <a:noFill/>
        </p:spPr>
        <p:txBody>
          <a:bodyPr wrap="none" rtlCol="0">
            <a:spAutoFit/>
          </a:bodyPr>
          <a:lstStyle/>
          <a:p>
            <a:r>
              <a:rPr lang="en-US" sz="1600" dirty="0">
                <a:latin typeface="Consolas"/>
                <a:cs typeface="Consolas"/>
              </a:rPr>
              <a:t>a</a:t>
            </a:r>
            <a:r>
              <a:rPr lang="en-US" sz="1600" dirty="0" smtClean="0">
                <a:latin typeface="Consolas"/>
                <a:cs typeface="Consolas"/>
              </a:rPr>
              <a:t>tomically(</a:t>
            </a:r>
            <a:r>
              <a:rPr lang="en-US" sz="1600" dirty="0" err="1" smtClean="0">
                <a:latin typeface="Consolas"/>
                <a:cs typeface="Consolas"/>
              </a:rPr>
              <a:t>enqueueAct</a:t>
            </a:r>
            <a:r>
              <a:rPr lang="en-US" sz="1600" dirty="0" smtClean="0">
                <a:latin typeface="Consolas"/>
                <a:cs typeface="Consolas"/>
              </a:rPr>
              <a:t> t)</a:t>
            </a:r>
            <a:endParaRPr lang="en-US" sz="1600" dirty="0">
              <a:latin typeface="Consolas"/>
              <a:cs typeface="Consolas"/>
            </a:endParaRPr>
          </a:p>
        </p:txBody>
      </p:sp>
      <p:sp>
        <p:nvSpPr>
          <p:cNvPr id="23" name="Notched Right Arrow 22"/>
          <p:cNvSpPr/>
          <p:nvPr/>
        </p:nvSpPr>
        <p:spPr>
          <a:xfrm rot="16200000">
            <a:off x="3790483" y="2796933"/>
            <a:ext cx="1028095" cy="22700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4259506" y="1988385"/>
            <a:ext cx="2215270" cy="338554"/>
          </a:xfrm>
          <a:prstGeom prst="rect">
            <a:avLst/>
          </a:prstGeom>
          <a:noFill/>
        </p:spPr>
        <p:txBody>
          <a:bodyPr wrap="none" rtlCol="0">
            <a:spAutoFit/>
          </a:bodyPr>
          <a:lstStyle/>
          <a:p>
            <a:r>
              <a:rPr lang="en-US" sz="1600" dirty="0" err="1" smtClean="0">
                <a:latin typeface="Consolas"/>
                <a:cs typeface="Consolas"/>
              </a:rPr>
              <a:t>t.sched.enqueue</a:t>
            </a:r>
            <a:r>
              <a:rPr lang="en-US" sz="1600" dirty="0" smtClean="0">
                <a:latin typeface="Consolas"/>
                <a:cs typeface="Consolas"/>
              </a:rPr>
              <a:t>(t)</a:t>
            </a:r>
            <a:endParaRPr lang="en-US" sz="1600" dirty="0">
              <a:latin typeface="Consolas"/>
              <a:cs typeface="Consolas"/>
            </a:endParaRPr>
          </a:p>
        </p:txBody>
      </p:sp>
      <p:sp>
        <p:nvSpPr>
          <p:cNvPr id="26" name="Rectangle 25"/>
          <p:cNvSpPr/>
          <p:nvPr/>
        </p:nvSpPr>
        <p:spPr>
          <a:xfrm>
            <a:off x="5245743" y="4064000"/>
            <a:ext cx="1814286" cy="387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atin typeface="Minion Pro"/>
                <a:cs typeface="Minion Pro"/>
              </a:rPr>
              <a:t>Current Thread</a:t>
            </a:r>
            <a:endParaRPr lang="en-US" dirty="0">
              <a:latin typeface="Minion Pro"/>
              <a:cs typeface="Minion Pro"/>
            </a:endParaRPr>
          </a:p>
        </p:txBody>
      </p:sp>
      <p:sp>
        <p:nvSpPr>
          <p:cNvPr id="33" name="Oval 32"/>
          <p:cNvSpPr/>
          <p:nvPr/>
        </p:nvSpPr>
        <p:spPr>
          <a:xfrm>
            <a:off x="6543550" y="3198427"/>
            <a:ext cx="532191" cy="49590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Minion Pro"/>
                <a:cs typeface="Minion Pro"/>
              </a:rPr>
              <a:t>∅</a:t>
            </a:r>
          </a:p>
        </p:txBody>
      </p:sp>
      <p:sp>
        <p:nvSpPr>
          <p:cNvPr id="29" name="Rectangle 28"/>
          <p:cNvSpPr/>
          <p:nvPr/>
        </p:nvSpPr>
        <p:spPr>
          <a:xfrm>
            <a:off x="2946400" y="4005161"/>
            <a:ext cx="459619" cy="4386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latin typeface="Minion Pro"/>
                <a:cs typeface="Minion Pro"/>
              </a:rPr>
              <a:t>t’</a:t>
            </a:r>
            <a:endParaRPr lang="en-US" sz="2400" dirty="0">
              <a:latin typeface="Minion Pro"/>
              <a:cs typeface="Minion Pro"/>
            </a:endParaRPr>
          </a:p>
        </p:txBody>
      </p:sp>
      <p:cxnSp>
        <p:nvCxnSpPr>
          <p:cNvPr id="30" name="Straight Arrow Connector 29"/>
          <p:cNvCxnSpPr>
            <a:stCxn id="29" idx="0"/>
            <a:endCxn id="4" idx="5"/>
          </p:cNvCxnSpPr>
          <p:nvPr/>
        </p:nvCxnSpPr>
        <p:spPr>
          <a:xfrm flipH="1" flipV="1">
            <a:off x="1167888" y="3662422"/>
            <a:ext cx="2008322" cy="342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653938" y="3446379"/>
            <a:ext cx="974345" cy="338554"/>
          </a:xfrm>
          <a:prstGeom prst="rect">
            <a:avLst/>
          </a:prstGeom>
          <a:noFill/>
        </p:spPr>
        <p:txBody>
          <a:bodyPr wrap="none" rtlCol="0">
            <a:spAutoFit/>
          </a:bodyPr>
          <a:lstStyle/>
          <a:p>
            <a:r>
              <a:rPr lang="en-US" sz="1600" dirty="0" err="1" smtClean="0">
                <a:latin typeface="Consolas"/>
                <a:cs typeface="Consolas"/>
              </a:rPr>
              <a:t>putMVar</a:t>
            </a:r>
            <a:endParaRPr lang="en-US" dirty="0">
              <a:latin typeface="Consolas"/>
              <a:cs typeface="Consolas"/>
            </a:endParaRPr>
          </a:p>
        </p:txBody>
      </p:sp>
      <p:sp>
        <p:nvSpPr>
          <p:cNvPr id="32" name="Rectangle 31"/>
          <p:cNvSpPr/>
          <p:nvPr/>
        </p:nvSpPr>
        <p:spPr>
          <a:xfrm>
            <a:off x="7636933" y="4038191"/>
            <a:ext cx="459619" cy="4386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latin typeface="Minion Pro"/>
                <a:cs typeface="Minion Pro"/>
              </a:rPr>
              <a:t>t’</a:t>
            </a:r>
            <a:endParaRPr lang="en-US" sz="2400" dirty="0">
              <a:latin typeface="Minion Pro"/>
              <a:cs typeface="Minion Pro"/>
            </a:endParaRPr>
          </a:p>
        </p:txBody>
      </p:sp>
      <p:cxnSp>
        <p:nvCxnSpPr>
          <p:cNvPr id="37" name="Straight Arrow Connector 36"/>
          <p:cNvCxnSpPr>
            <a:stCxn id="26" idx="3"/>
            <a:endCxn id="32" idx="1"/>
          </p:cNvCxnSpPr>
          <p:nvPr/>
        </p:nvCxnSpPr>
        <p:spPr>
          <a:xfrm>
            <a:off x="7060029" y="4257524"/>
            <a:ext cx="57690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708797" y="3239141"/>
            <a:ext cx="532191" cy="49590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Consolas"/>
                <a:cs typeface="Consolas"/>
              </a:rPr>
              <a:t>v</a:t>
            </a:r>
            <a:endParaRPr lang="en-US" sz="2800" dirty="0">
              <a:latin typeface="Consolas"/>
              <a:cs typeface="Consolas"/>
            </a:endParaRPr>
          </a:p>
        </p:txBody>
      </p:sp>
      <p:sp>
        <p:nvSpPr>
          <p:cNvPr id="8" name="Rectangle 7"/>
          <p:cNvSpPr/>
          <p:nvPr/>
        </p:nvSpPr>
        <p:spPr>
          <a:xfrm>
            <a:off x="2286021" y="5116498"/>
            <a:ext cx="4475611" cy="63744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a:latin typeface="Gill Sans"/>
                <a:cs typeface="Gill Sans"/>
              </a:rPr>
              <a:t>Generalizes all of the RTS ↔ ULS interactions!</a:t>
            </a:r>
          </a:p>
        </p:txBody>
      </p:sp>
    </p:spTree>
    <p:custDataLst>
      <p:tags r:id="rId1"/>
    </p:custDataLst>
    <p:extLst>
      <p:ext uri="{BB962C8B-B14F-4D97-AF65-F5344CB8AC3E}">
        <p14:creationId xmlns:p14="http://schemas.microsoft.com/office/powerpoint/2010/main" val="1755969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p:bldP spid="26" grpId="0" animBg="1"/>
      <p:bldP spid="33" grpId="0" animBg="1"/>
      <p:bldP spid="31" grpId="0"/>
      <p:bldP spid="32" grpId="0" animBg="1"/>
      <p:bldP spid="38"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605366" y="218924"/>
            <a:ext cx="7933267" cy="1203475"/>
          </a:xfrm>
          <a:prstGeom prst="rect">
            <a:avLst/>
          </a:prstGeom>
        </p:spPr>
        <p:txBody>
          <a:bodyP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Multicore capable, preemptive, </a:t>
            </a:r>
          </a:p>
          <a:p>
            <a:pPr>
              <a:lnSpc>
                <a:spcPct val="120000"/>
              </a:lnSpc>
            </a:pPr>
            <a:r>
              <a:rPr lang="en-US" dirty="0" smtClean="0">
                <a:latin typeface="Minion Pro"/>
                <a:cs typeface="Minion Pro"/>
              </a:rPr>
              <a:t>round-robin work-sharing scheduler</a:t>
            </a:r>
            <a:endParaRPr lang="en-US" dirty="0">
              <a:latin typeface="Minion Pro"/>
              <a:cs typeface="Minion Pro"/>
            </a:endParaRPr>
          </a:p>
        </p:txBody>
      </p:sp>
      <p:grpSp>
        <p:nvGrpSpPr>
          <p:cNvPr id="10" name="Group 9"/>
          <p:cNvGrpSpPr/>
          <p:nvPr/>
        </p:nvGrpSpPr>
        <p:grpSpPr>
          <a:xfrm>
            <a:off x="414866" y="1878189"/>
            <a:ext cx="8415867" cy="2150533"/>
            <a:chOff x="605366" y="1560693"/>
            <a:chExt cx="8415867" cy="2150533"/>
          </a:xfrm>
        </p:grpSpPr>
        <p:pic>
          <p:nvPicPr>
            <p:cNvPr id="3" name="Picture 2"/>
            <p:cNvPicPr>
              <a:picLocks noChangeAspect="1"/>
            </p:cNvPicPr>
            <p:nvPr/>
          </p:nvPicPr>
          <p:blipFill>
            <a:blip r:embed="rId4"/>
            <a:stretch>
              <a:fillRect/>
            </a:stretch>
          </p:blipFill>
          <p:spPr>
            <a:xfrm>
              <a:off x="605366" y="1577626"/>
              <a:ext cx="2768600" cy="139700"/>
            </a:xfrm>
            <a:prstGeom prst="rect">
              <a:avLst/>
            </a:prstGeom>
          </p:spPr>
        </p:pic>
        <p:pic>
          <p:nvPicPr>
            <p:cNvPr id="4" name="Picture 3"/>
            <p:cNvPicPr>
              <a:picLocks noChangeAspect="1"/>
            </p:cNvPicPr>
            <p:nvPr/>
          </p:nvPicPr>
          <p:blipFill>
            <a:blip r:embed="rId5"/>
            <a:stretch>
              <a:fillRect/>
            </a:stretch>
          </p:blipFill>
          <p:spPr>
            <a:xfrm>
              <a:off x="605366" y="1840093"/>
              <a:ext cx="2679700" cy="1320800"/>
            </a:xfrm>
            <a:prstGeom prst="rect">
              <a:avLst/>
            </a:prstGeom>
          </p:spPr>
        </p:pic>
        <p:pic>
          <p:nvPicPr>
            <p:cNvPr id="5" name="Picture 4"/>
            <p:cNvPicPr>
              <a:picLocks noChangeAspect="1"/>
            </p:cNvPicPr>
            <p:nvPr/>
          </p:nvPicPr>
          <p:blipFill>
            <a:blip r:embed="rId6"/>
            <a:stretch>
              <a:fillRect/>
            </a:stretch>
          </p:blipFill>
          <p:spPr>
            <a:xfrm>
              <a:off x="664631" y="3160893"/>
              <a:ext cx="2413000" cy="419100"/>
            </a:xfrm>
            <a:prstGeom prst="rect">
              <a:avLst/>
            </a:prstGeom>
          </p:spPr>
        </p:pic>
        <p:pic>
          <p:nvPicPr>
            <p:cNvPr id="6" name="Picture 5"/>
            <p:cNvPicPr>
              <a:picLocks noChangeAspect="1"/>
            </p:cNvPicPr>
            <p:nvPr/>
          </p:nvPicPr>
          <p:blipFill>
            <a:blip r:embed="rId7"/>
            <a:stretch>
              <a:fillRect/>
            </a:stretch>
          </p:blipFill>
          <p:spPr>
            <a:xfrm>
              <a:off x="3572933" y="1577626"/>
              <a:ext cx="2540000" cy="2133600"/>
            </a:xfrm>
            <a:prstGeom prst="rect">
              <a:avLst/>
            </a:prstGeom>
          </p:spPr>
        </p:pic>
        <p:pic>
          <p:nvPicPr>
            <p:cNvPr id="7" name="Picture 6"/>
            <p:cNvPicPr>
              <a:picLocks noChangeAspect="1"/>
            </p:cNvPicPr>
            <p:nvPr/>
          </p:nvPicPr>
          <p:blipFill>
            <a:blip r:embed="rId8"/>
            <a:stretch>
              <a:fillRect/>
            </a:stretch>
          </p:blipFill>
          <p:spPr>
            <a:xfrm>
              <a:off x="6112933" y="1560693"/>
              <a:ext cx="2717800" cy="1727200"/>
            </a:xfrm>
            <a:prstGeom prst="rect">
              <a:avLst/>
            </a:prstGeom>
          </p:spPr>
        </p:pic>
        <p:pic>
          <p:nvPicPr>
            <p:cNvPr id="8" name="Picture 7"/>
            <p:cNvPicPr>
              <a:picLocks noChangeAspect="1"/>
            </p:cNvPicPr>
            <p:nvPr/>
          </p:nvPicPr>
          <p:blipFill>
            <a:blip r:embed="rId9"/>
            <a:stretch>
              <a:fillRect/>
            </a:stretch>
          </p:blipFill>
          <p:spPr>
            <a:xfrm>
              <a:off x="6112933" y="3351393"/>
              <a:ext cx="2908300" cy="228600"/>
            </a:xfrm>
            <a:prstGeom prst="rect">
              <a:avLst/>
            </a:prstGeom>
          </p:spPr>
        </p:pic>
      </p:grpSp>
      <p:graphicFrame>
        <p:nvGraphicFramePr>
          <p:cNvPr id="9" name="Chart 8"/>
          <p:cNvGraphicFramePr/>
          <p:nvPr>
            <p:extLst>
              <p:ext uri="{D42A27DB-BD31-4B8C-83A1-F6EECF244321}">
                <p14:modId xmlns:p14="http://schemas.microsoft.com/office/powerpoint/2010/main" val="191669554"/>
              </p:ext>
            </p:extLst>
          </p:nvPr>
        </p:nvGraphicFramePr>
        <p:xfrm>
          <a:off x="1718733" y="4028722"/>
          <a:ext cx="5884333" cy="2709333"/>
        </p:xfrm>
        <a:graphic>
          <a:graphicData uri="http://schemas.openxmlformats.org/drawingml/2006/chart">
            <c:chart xmlns:c="http://schemas.openxmlformats.org/drawingml/2006/chart" xmlns:r="http://schemas.openxmlformats.org/officeDocument/2006/relationships" r:id="rId10"/>
          </a:graphicData>
        </a:graphic>
      </p:graphicFrame>
      <p:sp>
        <p:nvSpPr>
          <p:cNvPr id="11" name="Rectangle 10"/>
          <p:cNvSpPr/>
          <p:nvPr/>
        </p:nvSpPr>
        <p:spPr>
          <a:xfrm>
            <a:off x="4216400" y="5164667"/>
            <a:ext cx="812800" cy="1573388"/>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000982" y="4841501"/>
            <a:ext cx="1537651" cy="646331"/>
          </a:xfrm>
          <a:prstGeom prst="rect">
            <a:avLst/>
          </a:prstGeom>
          <a:noFill/>
        </p:spPr>
        <p:txBody>
          <a:bodyPr wrap="none" rtlCol="0">
            <a:spAutoFit/>
          </a:bodyPr>
          <a:lstStyle/>
          <a:p>
            <a:pPr algn="ctr"/>
            <a:r>
              <a:rPr lang="en-US" dirty="0" smtClean="0"/>
              <a:t>GC overheads </a:t>
            </a:r>
          </a:p>
          <a:p>
            <a:pPr algn="ctr"/>
            <a:r>
              <a:rPr lang="en-US" dirty="0" smtClean="0"/>
              <a:t>of ULS</a:t>
            </a:r>
            <a:endParaRPr lang="en-US" dirty="0"/>
          </a:p>
        </p:txBody>
      </p:sp>
      <p:cxnSp>
        <p:nvCxnSpPr>
          <p:cNvPr id="14" name="Curved Connector 13"/>
          <p:cNvCxnSpPr>
            <a:stCxn id="11" idx="3"/>
            <a:endCxn id="12" idx="1"/>
          </p:cNvCxnSpPr>
          <p:nvPr/>
        </p:nvCxnSpPr>
        <p:spPr>
          <a:xfrm flipV="1">
            <a:off x="5029200" y="5164667"/>
            <a:ext cx="1971782" cy="786694"/>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029200" y="4351867"/>
            <a:ext cx="812800" cy="2386188"/>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430116" y="5772835"/>
            <a:ext cx="2069797" cy="646331"/>
          </a:xfrm>
          <a:prstGeom prst="rect">
            <a:avLst/>
          </a:prstGeom>
          <a:noFill/>
        </p:spPr>
        <p:txBody>
          <a:bodyPr wrap="none" rtlCol="0">
            <a:spAutoFit/>
          </a:bodyPr>
          <a:lstStyle/>
          <a:p>
            <a:pPr algn="ctr"/>
            <a:r>
              <a:rPr lang="en-US" dirty="0" smtClean="0"/>
              <a:t>Vanilla work-sharing </a:t>
            </a:r>
          </a:p>
          <a:p>
            <a:pPr algn="ctr"/>
            <a:r>
              <a:rPr lang="en-US" dirty="0" smtClean="0"/>
              <a:t>is too lazy?</a:t>
            </a:r>
          </a:p>
        </p:txBody>
      </p:sp>
      <p:cxnSp>
        <p:nvCxnSpPr>
          <p:cNvPr id="25" name="Curved Connector 24"/>
          <p:cNvCxnSpPr>
            <a:stCxn id="23" idx="3"/>
            <a:endCxn id="24" idx="1"/>
          </p:cNvCxnSpPr>
          <p:nvPr/>
        </p:nvCxnSpPr>
        <p:spPr>
          <a:xfrm>
            <a:off x="5842000" y="5544961"/>
            <a:ext cx="588116" cy="551040"/>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50990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1" grpId="0" animBg="1"/>
      <p:bldP spid="11" grpId="1" animBg="1"/>
      <p:bldP spid="12" grpId="0"/>
      <p:bldP spid="12" grpId="1"/>
      <p:bldP spid="23" grpId="0" animBg="1"/>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605366" y="218925"/>
            <a:ext cx="7933267" cy="8805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Formalization</a:t>
            </a:r>
            <a:endParaRPr lang="en-US" dirty="0">
              <a:latin typeface="Minion Pro"/>
              <a:cs typeface="Minion Pro"/>
            </a:endParaRPr>
          </a:p>
        </p:txBody>
      </p:sp>
      <p:pic>
        <p:nvPicPr>
          <p:cNvPr id="3" name="Picture 2"/>
          <p:cNvPicPr>
            <a:picLocks noChangeAspect="1"/>
          </p:cNvPicPr>
          <p:nvPr/>
        </p:nvPicPr>
        <p:blipFill>
          <a:blip r:embed="rId4"/>
          <a:stretch>
            <a:fillRect/>
          </a:stretch>
        </p:blipFill>
        <p:spPr>
          <a:xfrm>
            <a:off x="4975973" y="1455708"/>
            <a:ext cx="3879720" cy="4497307"/>
          </a:xfrm>
          <a:prstGeom prst="rect">
            <a:avLst/>
          </a:prstGeom>
        </p:spPr>
      </p:pic>
      <p:pic>
        <p:nvPicPr>
          <p:cNvPr id="4" name="Picture 3"/>
          <p:cNvPicPr>
            <a:picLocks noChangeAspect="1"/>
          </p:cNvPicPr>
          <p:nvPr/>
        </p:nvPicPr>
        <p:blipFill>
          <a:blip r:embed="rId5"/>
          <a:stretch>
            <a:fillRect/>
          </a:stretch>
        </p:blipFill>
        <p:spPr>
          <a:xfrm>
            <a:off x="129394" y="1468790"/>
            <a:ext cx="4369230" cy="4497307"/>
          </a:xfrm>
          <a:prstGeom prst="rect">
            <a:avLst/>
          </a:prstGeom>
        </p:spPr>
      </p:pic>
      <p:sp>
        <p:nvSpPr>
          <p:cNvPr id="5" name="TextBox 4"/>
          <p:cNvSpPr txBox="1"/>
          <p:nvPr/>
        </p:nvSpPr>
        <p:spPr>
          <a:xfrm>
            <a:off x="1151466" y="1099458"/>
            <a:ext cx="2355257" cy="369332"/>
          </a:xfrm>
          <a:prstGeom prst="rect">
            <a:avLst/>
          </a:prstGeom>
          <a:noFill/>
        </p:spPr>
        <p:txBody>
          <a:bodyPr wrap="none" rtlCol="0">
            <a:spAutoFit/>
          </a:bodyPr>
          <a:lstStyle/>
          <a:p>
            <a:r>
              <a:rPr lang="en-US" dirty="0" smtClean="0">
                <a:latin typeface="Minion Pro"/>
                <a:cs typeface="Minion Pro"/>
              </a:rPr>
              <a:t>Concurrency Substrate</a:t>
            </a:r>
            <a:endParaRPr lang="en-US" dirty="0">
              <a:latin typeface="Minion Pro"/>
              <a:cs typeface="Minion Pro"/>
            </a:endParaRPr>
          </a:p>
        </p:txBody>
      </p:sp>
      <p:sp>
        <p:nvSpPr>
          <p:cNvPr id="6" name="TextBox 5"/>
          <p:cNvSpPr txBox="1"/>
          <p:nvPr/>
        </p:nvSpPr>
        <p:spPr>
          <a:xfrm>
            <a:off x="5825066" y="1081316"/>
            <a:ext cx="2167976" cy="369332"/>
          </a:xfrm>
          <a:prstGeom prst="rect">
            <a:avLst/>
          </a:prstGeom>
          <a:noFill/>
        </p:spPr>
        <p:txBody>
          <a:bodyPr wrap="none" rtlCol="0">
            <a:spAutoFit/>
          </a:bodyPr>
          <a:lstStyle/>
          <a:p>
            <a:r>
              <a:rPr lang="en-US" dirty="0" err="1" smtClean="0">
                <a:latin typeface="Minion Pro"/>
                <a:cs typeface="Minion Pro"/>
              </a:rPr>
              <a:t>Upcalls</a:t>
            </a:r>
            <a:r>
              <a:rPr lang="en-US" dirty="0" smtClean="0">
                <a:latin typeface="Minion Pro"/>
                <a:cs typeface="Minion Pro"/>
              </a:rPr>
              <a:t> from the RTS</a:t>
            </a:r>
            <a:endParaRPr lang="en-US" dirty="0">
              <a:latin typeface="Minion Pro"/>
              <a:cs typeface="Minion Pro"/>
            </a:endParaRPr>
          </a:p>
        </p:txBody>
      </p:sp>
    </p:spTree>
    <p:custDataLst>
      <p:tags r:id="rId1"/>
    </p:custDataLst>
    <p:extLst>
      <p:ext uri="{BB962C8B-B14F-4D97-AF65-F5344CB8AC3E}">
        <p14:creationId xmlns:p14="http://schemas.microsoft.com/office/powerpoint/2010/main" val="341661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605366" y="218925"/>
            <a:ext cx="7933267" cy="880533"/>
          </a:xfrm>
          <a:prstGeom prst="rect">
            <a:avLst/>
          </a:prstGeom>
        </p:spPr>
        <p:txBody>
          <a:bodyP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Formalization – Interrupt Handling</a:t>
            </a:r>
            <a:endParaRPr lang="en-US" dirty="0">
              <a:latin typeface="Minion Pro"/>
              <a:cs typeface="Minion Pro"/>
            </a:endParaRPr>
          </a:p>
        </p:txBody>
      </p:sp>
      <p:sp>
        <p:nvSpPr>
          <p:cNvPr id="4" name="Content Placeholder 2"/>
          <p:cNvSpPr txBox="1">
            <a:spLocks/>
          </p:cNvSpPr>
          <p:nvPr/>
        </p:nvSpPr>
        <p:spPr>
          <a:xfrm>
            <a:off x="508001" y="1176870"/>
            <a:ext cx="8469898" cy="117686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sz="2400" dirty="0" smtClean="0">
                <a:latin typeface="Minion Pro"/>
                <a:cs typeface="Minion Pro"/>
              </a:rPr>
              <a:t>GHC threads are preemptively scheduled</a:t>
            </a:r>
          </a:p>
          <a:p>
            <a:pPr lvl="1">
              <a:lnSpc>
                <a:spcPct val="120000"/>
              </a:lnSpc>
            </a:pPr>
            <a:r>
              <a:rPr lang="en-US" sz="2000" dirty="0" smtClean="0">
                <a:latin typeface="Minion Pro"/>
                <a:cs typeface="Minion Pro"/>
              </a:rPr>
              <a:t>Context switch on </a:t>
            </a:r>
            <a:r>
              <a:rPr lang="en-US" sz="2000" i="1" dirty="0" smtClean="0">
                <a:solidFill>
                  <a:srgbClr val="0000FF"/>
                </a:solidFill>
                <a:latin typeface="Minion Pro"/>
                <a:cs typeface="Minion Pro"/>
              </a:rPr>
              <a:t>timer interrupt</a:t>
            </a:r>
          </a:p>
        </p:txBody>
      </p:sp>
      <p:grpSp>
        <p:nvGrpSpPr>
          <p:cNvPr id="17" name="Group 16"/>
          <p:cNvGrpSpPr/>
          <p:nvPr/>
        </p:nvGrpSpPr>
        <p:grpSpPr>
          <a:xfrm>
            <a:off x="1068119" y="2520708"/>
            <a:ext cx="4846783" cy="410444"/>
            <a:chOff x="2042750" y="2653437"/>
            <a:chExt cx="4846783" cy="410444"/>
          </a:xfrm>
        </p:grpSpPr>
        <p:sp>
          <p:nvSpPr>
            <p:cNvPr id="5" name="TextBox 4"/>
            <p:cNvSpPr txBox="1"/>
            <p:nvPr/>
          </p:nvSpPr>
          <p:spPr>
            <a:xfrm>
              <a:off x="3039397" y="2673993"/>
              <a:ext cx="755435" cy="369332"/>
            </a:xfrm>
            <a:prstGeom prst="rect">
              <a:avLst/>
            </a:prstGeom>
            <a:noFill/>
          </p:spPr>
          <p:txBody>
            <a:bodyPr wrap="none" rtlCol="0">
              <a:spAutoFit/>
            </a:bodyPr>
            <a:lstStyle/>
            <a:p>
              <a:r>
                <a:rPr lang="en-US" dirty="0" smtClean="0">
                  <a:latin typeface="Engravers MT"/>
                  <a:cs typeface="Engravers MT"/>
                </a:rPr>
                <a:t>E</a:t>
              </a:r>
              <a:r>
                <a:rPr lang="en-US" dirty="0" smtClean="0">
                  <a:latin typeface="Consolas"/>
                  <a:cs typeface="Consolas"/>
                </a:rPr>
                <a:t>[M]</a:t>
              </a:r>
              <a:endParaRPr lang="en-US" dirty="0">
                <a:latin typeface="Consolas"/>
                <a:cs typeface="Consolas"/>
              </a:endParaRPr>
            </a:p>
          </p:txBody>
        </p:sp>
        <p:sp>
          <p:nvSpPr>
            <p:cNvPr id="6" name="Notched Right Arrow 5"/>
            <p:cNvSpPr/>
            <p:nvPr/>
          </p:nvSpPr>
          <p:spPr>
            <a:xfrm>
              <a:off x="3826593" y="2653437"/>
              <a:ext cx="1044223" cy="410444"/>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tick</a:t>
              </a:r>
              <a:endParaRPr lang="en-US" sz="1400" dirty="0"/>
            </a:p>
          </p:txBody>
        </p:sp>
        <p:sp>
          <p:nvSpPr>
            <p:cNvPr id="7" name="Rectangle 6"/>
            <p:cNvSpPr/>
            <p:nvPr/>
          </p:nvSpPr>
          <p:spPr>
            <a:xfrm>
              <a:off x="2042750" y="2653437"/>
              <a:ext cx="776112" cy="32577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IO</a:t>
              </a:r>
              <a:endParaRPr lang="en-US" dirty="0"/>
            </a:p>
          </p:txBody>
        </p:sp>
        <p:sp>
          <p:nvSpPr>
            <p:cNvPr id="8" name="TextBox 7"/>
            <p:cNvSpPr txBox="1"/>
            <p:nvPr/>
          </p:nvSpPr>
          <p:spPr>
            <a:xfrm>
              <a:off x="4991883" y="2673993"/>
              <a:ext cx="1897650" cy="369332"/>
            </a:xfrm>
            <a:prstGeom prst="rect">
              <a:avLst/>
            </a:prstGeom>
            <a:noFill/>
          </p:spPr>
          <p:txBody>
            <a:bodyPr wrap="none" rtlCol="0">
              <a:spAutoFit/>
            </a:bodyPr>
            <a:lstStyle/>
            <a:p>
              <a:r>
                <a:rPr lang="en-US" dirty="0">
                  <a:latin typeface="Engravers MT"/>
                  <a:cs typeface="Engravers MT"/>
                </a:rPr>
                <a:t>E</a:t>
              </a:r>
              <a:r>
                <a:rPr lang="en-US" dirty="0" smtClean="0">
                  <a:latin typeface="Consolas"/>
                  <a:cs typeface="Consolas"/>
                </a:rPr>
                <a:t>[yield &gt;&gt; M]</a:t>
              </a:r>
              <a:endParaRPr lang="en-US" dirty="0">
                <a:latin typeface="Consolas"/>
                <a:cs typeface="Consolas"/>
              </a:endParaRPr>
            </a:p>
          </p:txBody>
        </p:sp>
      </p:grpSp>
      <p:grpSp>
        <p:nvGrpSpPr>
          <p:cNvPr id="23" name="Group 22"/>
          <p:cNvGrpSpPr/>
          <p:nvPr/>
        </p:nvGrpSpPr>
        <p:grpSpPr>
          <a:xfrm>
            <a:off x="1013265" y="3848855"/>
            <a:ext cx="7639751" cy="646331"/>
            <a:chOff x="623806" y="3829079"/>
            <a:chExt cx="7639751" cy="646331"/>
          </a:xfrm>
        </p:grpSpPr>
        <p:sp>
          <p:nvSpPr>
            <p:cNvPr id="9" name="Rectangle 8"/>
            <p:cNvSpPr/>
            <p:nvPr/>
          </p:nvSpPr>
          <p:spPr>
            <a:xfrm>
              <a:off x="623806" y="3848855"/>
              <a:ext cx="1459090" cy="606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a:t>
              </a:r>
              <a:r>
                <a:rPr lang="en-US" dirty="0" smtClean="0"/>
                <a:t>tomically STM</a:t>
              </a:r>
              <a:endParaRPr lang="en-US" dirty="0"/>
            </a:p>
          </p:txBody>
        </p:sp>
        <p:sp>
          <p:nvSpPr>
            <p:cNvPr id="10" name="TextBox 9"/>
            <p:cNvSpPr txBox="1"/>
            <p:nvPr/>
          </p:nvSpPr>
          <p:spPr>
            <a:xfrm>
              <a:off x="2277979" y="3967578"/>
              <a:ext cx="2713904" cy="369332"/>
            </a:xfrm>
            <a:prstGeom prst="rect">
              <a:avLst/>
            </a:prstGeom>
            <a:noFill/>
          </p:spPr>
          <p:txBody>
            <a:bodyPr wrap="none" rtlCol="0">
              <a:spAutoFit/>
            </a:bodyPr>
            <a:lstStyle/>
            <a:p>
              <a:r>
                <a:rPr lang="en-US" dirty="0" smtClean="0">
                  <a:latin typeface="Engravers MT"/>
                  <a:cs typeface="Engravers MT"/>
                </a:rPr>
                <a:t>E</a:t>
              </a:r>
              <a:r>
                <a:rPr lang="en-US" dirty="0" smtClean="0">
                  <a:latin typeface="Consolas"/>
                  <a:cs typeface="Consolas"/>
                </a:rPr>
                <a:t>[atomically(</a:t>
              </a:r>
              <a:r>
                <a:rPr lang="en-US" dirty="0" smtClean="0">
                  <a:latin typeface="Engravers MT"/>
                  <a:cs typeface="Engravers MT"/>
                </a:rPr>
                <a:t>P</a:t>
              </a:r>
              <a:r>
                <a:rPr lang="en-US" dirty="0" smtClean="0">
                  <a:latin typeface="Consolas"/>
                  <a:cs typeface="Consolas"/>
                </a:rPr>
                <a:t>[M])]</a:t>
              </a:r>
              <a:endParaRPr lang="en-US" dirty="0">
                <a:latin typeface="Consolas"/>
                <a:cs typeface="Consolas"/>
              </a:endParaRPr>
            </a:p>
          </p:txBody>
        </p:sp>
        <p:sp>
          <p:nvSpPr>
            <p:cNvPr id="11" name="Notched Right Arrow 10"/>
            <p:cNvSpPr/>
            <p:nvPr/>
          </p:nvSpPr>
          <p:spPr>
            <a:xfrm>
              <a:off x="5023644" y="3947022"/>
              <a:ext cx="1044223" cy="410444"/>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tick</a:t>
              </a:r>
              <a:endParaRPr lang="en-US" sz="1400" dirty="0"/>
            </a:p>
          </p:txBody>
        </p:sp>
        <p:sp>
          <p:nvSpPr>
            <p:cNvPr id="12" name="TextBox 11"/>
            <p:cNvSpPr txBox="1"/>
            <p:nvPr/>
          </p:nvSpPr>
          <p:spPr>
            <a:xfrm>
              <a:off x="6188933" y="3829079"/>
              <a:ext cx="2074624" cy="646331"/>
            </a:xfrm>
            <a:prstGeom prst="rect">
              <a:avLst/>
            </a:prstGeom>
            <a:noFill/>
          </p:spPr>
          <p:txBody>
            <a:bodyPr wrap="square" rtlCol="0">
              <a:spAutoFit/>
            </a:bodyPr>
            <a:lstStyle/>
            <a:p>
              <a:pPr algn="ctr"/>
              <a:r>
                <a:rPr lang="en-US" dirty="0" smtClean="0">
                  <a:latin typeface="Gill Sans"/>
                  <a:cs typeface="Gill Sans"/>
                </a:rPr>
                <a:t>Suspend transaction and yield</a:t>
              </a:r>
              <a:endParaRPr lang="en-US" dirty="0">
                <a:latin typeface="Gill Sans"/>
                <a:cs typeface="Gill Sans"/>
              </a:endParaRPr>
            </a:p>
          </p:txBody>
        </p:sp>
      </p:grpSp>
      <p:grpSp>
        <p:nvGrpSpPr>
          <p:cNvPr id="24" name="Group 23"/>
          <p:cNvGrpSpPr/>
          <p:nvPr/>
        </p:nvGrpSpPr>
        <p:grpSpPr>
          <a:xfrm>
            <a:off x="1013265" y="5087644"/>
            <a:ext cx="4953004" cy="606778"/>
            <a:chOff x="623806" y="4599589"/>
            <a:chExt cx="4953004" cy="606778"/>
          </a:xfrm>
        </p:grpSpPr>
        <p:sp>
          <p:nvSpPr>
            <p:cNvPr id="13" name="Rectangle 12"/>
            <p:cNvSpPr/>
            <p:nvPr/>
          </p:nvSpPr>
          <p:spPr>
            <a:xfrm>
              <a:off x="623806" y="4599589"/>
              <a:ext cx="1459090" cy="606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Switch</a:t>
              </a:r>
            </a:p>
            <a:p>
              <a:pPr algn="ctr"/>
              <a:r>
                <a:rPr lang="en-US" dirty="0" smtClean="0"/>
                <a:t>STM</a:t>
              </a:r>
              <a:endParaRPr lang="en-US" dirty="0"/>
            </a:p>
          </p:txBody>
        </p:sp>
        <p:sp>
          <p:nvSpPr>
            <p:cNvPr id="14" name="TextBox 13"/>
            <p:cNvSpPr txBox="1"/>
            <p:nvPr/>
          </p:nvSpPr>
          <p:spPr>
            <a:xfrm>
              <a:off x="2281386" y="4718312"/>
              <a:ext cx="2219440" cy="369332"/>
            </a:xfrm>
            <a:prstGeom prst="rect">
              <a:avLst/>
            </a:prstGeom>
            <a:noFill/>
          </p:spPr>
          <p:txBody>
            <a:bodyPr wrap="none" rtlCol="0">
              <a:spAutoFit/>
            </a:bodyPr>
            <a:lstStyle/>
            <a:p>
              <a:r>
                <a:rPr lang="en-US" dirty="0" smtClean="0">
                  <a:latin typeface="Engravers MT"/>
                  <a:cs typeface="Engravers MT"/>
                </a:rPr>
                <a:t>E</a:t>
              </a:r>
              <a:r>
                <a:rPr lang="en-US" dirty="0" smtClean="0">
                  <a:latin typeface="Consolas"/>
                  <a:cs typeface="Consolas"/>
                </a:rPr>
                <a:t>[switch(</a:t>
              </a:r>
              <a:r>
                <a:rPr lang="en-US" dirty="0" smtClean="0">
                  <a:latin typeface="Engravers MT"/>
                  <a:cs typeface="Engravers MT"/>
                </a:rPr>
                <a:t>P</a:t>
              </a:r>
              <a:r>
                <a:rPr lang="en-US" dirty="0" smtClean="0">
                  <a:latin typeface="Consolas"/>
                  <a:cs typeface="Consolas"/>
                </a:rPr>
                <a:t>[M])]</a:t>
              </a:r>
              <a:endParaRPr lang="en-US" dirty="0">
                <a:latin typeface="Consolas"/>
                <a:cs typeface="Consolas"/>
              </a:endParaRPr>
            </a:p>
          </p:txBody>
        </p:sp>
        <p:sp>
          <p:nvSpPr>
            <p:cNvPr id="15" name="Notched Right Arrow 14"/>
            <p:cNvSpPr/>
            <p:nvPr/>
          </p:nvSpPr>
          <p:spPr>
            <a:xfrm>
              <a:off x="4532587" y="4697756"/>
              <a:ext cx="1044223" cy="410444"/>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tick</a:t>
              </a:r>
              <a:endParaRPr lang="en-US" sz="1400" dirty="0"/>
            </a:p>
          </p:txBody>
        </p:sp>
      </p:grpSp>
      <p:sp>
        <p:nvSpPr>
          <p:cNvPr id="16" name="TextBox 15"/>
          <p:cNvSpPr txBox="1"/>
          <p:nvPr/>
        </p:nvSpPr>
        <p:spPr>
          <a:xfrm>
            <a:off x="5980046" y="5048091"/>
            <a:ext cx="3118988" cy="646331"/>
          </a:xfrm>
          <a:prstGeom prst="rect">
            <a:avLst/>
          </a:prstGeom>
          <a:noFill/>
        </p:spPr>
        <p:txBody>
          <a:bodyPr wrap="none" rtlCol="0">
            <a:spAutoFit/>
          </a:bodyPr>
          <a:lstStyle/>
          <a:p>
            <a:pPr algn="ctr"/>
            <a:r>
              <a:rPr lang="en-US" i="1" dirty="0" smtClean="0">
                <a:solidFill>
                  <a:srgbClr val="FF0000"/>
                </a:solidFill>
                <a:latin typeface="Gill Sans"/>
                <a:cs typeface="Gill Sans"/>
              </a:rPr>
              <a:t>Disable </a:t>
            </a:r>
            <a:r>
              <a:rPr lang="en-US" i="1" dirty="0">
                <a:solidFill>
                  <a:srgbClr val="FF0000"/>
                </a:solidFill>
                <a:latin typeface="Gill Sans"/>
                <a:cs typeface="Gill Sans"/>
              </a:rPr>
              <a:t>i</a:t>
            </a:r>
            <a:r>
              <a:rPr lang="en-US" i="1" dirty="0" smtClean="0">
                <a:solidFill>
                  <a:srgbClr val="FF0000"/>
                </a:solidFill>
                <a:latin typeface="Gill Sans"/>
                <a:cs typeface="Gill Sans"/>
              </a:rPr>
              <a:t>nterrupts under </a:t>
            </a:r>
            <a:r>
              <a:rPr lang="en-US" dirty="0" smtClean="0">
                <a:solidFill>
                  <a:srgbClr val="FF0000"/>
                </a:solidFill>
                <a:latin typeface="Consolas"/>
                <a:cs typeface="Consolas"/>
              </a:rPr>
              <a:t>switch</a:t>
            </a:r>
          </a:p>
          <a:p>
            <a:pPr algn="ctr"/>
            <a:r>
              <a:rPr lang="en-US" i="1" dirty="0" smtClean="0">
                <a:solidFill>
                  <a:srgbClr val="FF0000"/>
                </a:solidFill>
                <a:latin typeface="Gill Sans"/>
                <a:cs typeface="Gill Sans"/>
              </a:rPr>
              <a:t>to prevent </a:t>
            </a:r>
            <a:r>
              <a:rPr lang="en-US" i="1" dirty="0" err="1" smtClean="0">
                <a:solidFill>
                  <a:srgbClr val="FF0000"/>
                </a:solidFill>
                <a:latin typeface="Gill Sans"/>
                <a:cs typeface="Gill Sans"/>
              </a:rPr>
              <a:t>livelocks</a:t>
            </a:r>
            <a:r>
              <a:rPr lang="en-US" i="1" dirty="0" smtClean="0">
                <a:solidFill>
                  <a:srgbClr val="FF0000"/>
                </a:solidFill>
                <a:latin typeface="Gill Sans"/>
                <a:cs typeface="Gill Sans"/>
              </a:rPr>
              <a:t>.</a:t>
            </a:r>
            <a:endParaRPr lang="en-US" i="1" dirty="0">
              <a:solidFill>
                <a:srgbClr val="FF0000"/>
              </a:solidFill>
              <a:latin typeface="Gill Sans"/>
              <a:cs typeface="Gill Sans"/>
            </a:endParaRPr>
          </a:p>
        </p:txBody>
      </p:sp>
      <p:sp>
        <p:nvSpPr>
          <p:cNvPr id="22" name="TextBox 21"/>
          <p:cNvSpPr txBox="1"/>
          <p:nvPr/>
        </p:nvSpPr>
        <p:spPr>
          <a:xfrm>
            <a:off x="1068120" y="3201243"/>
            <a:ext cx="6382547" cy="369332"/>
          </a:xfrm>
          <a:prstGeom prst="rect">
            <a:avLst/>
          </a:prstGeom>
          <a:noFill/>
        </p:spPr>
        <p:txBody>
          <a:bodyPr wrap="square" rtlCol="0">
            <a:spAutoFit/>
          </a:bodyPr>
          <a:lstStyle/>
          <a:p>
            <a:r>
              <a:rPr lang="en-US" dirty="0" smtClean="0">
                <a:latin typeface="Consolas"/>
                <a:cs typeface="Consolas"/>
              </a:rPr>
              <a:t>yield = switch(\x. </a:t>
            </a:r>
            <a:r>
              <a:rPr lang="en-US" dirty="0" err="1" smtClean="0">
                <a:latin typeface="Consolas"/>
                <a:cs typeface="Consolas"/>
              </a:rPr>
              <a:t>enqueueAct</a:t>
            </a:r>
            <a:r>
              <a:rPr lang="en-US" dirty="0" smtClean="0">
                <a:latin typeface="Consolas"/>
                <a:cs typeface="Consolas"/>
              </a:rPr>
              <a:t> x &gt;&gt; </a:t>
            </a:r>
            <a:r>
              <a:rPr lang="en-US" dirty="0" err="1" smtClean="0">
                <a:latin typeface="Consolas"/>
                <a:cs typeface="Consolas"/>
              </a:rPr>
              <a:t>dequeueAct</a:t>
            </a:r>
            <a:r>
              <a:rPr lang="en-US" dirty="0" smtClean="0">
                <a:latin typeface="Consolas"/>
                <a:cs typeface="Consolas"/>
              </a:rPr>
              <a:t> x)</a:t>
            </a:r>
            <a:endParaRPr lang="en-US" dirty="0">
              <a:latin typeface="Consolas"/>
              <a:cs typeface="Consolas"/>
            </a:endParaRPr>
          </a:p>
        </p:txBody>
      </p:sp>
      <p:cxnSp>
        <p:nvCxnSpPr>
          <p:cNvPr id="26" name="Curved Connector 25"/>
          <p:cNvCxnSpPr>
            <a:stCxn id="14" idx="2"/>
            <a:endCxn id="22" idx="1"/>
          </p:cNvCxnSpPr>
          <p:nvPr/>
        </p:nvCxnSpPr>
        <p:spPr>
          <a:xfrm rot="5400000" flipH="1">
            <a:off x="1329448" y="3124582"/>
            <a:ext cx="2189790" cy="2712445"/>
          </a:xfrm>
          <a:prstGeom prst="curvedConnector4">
            <a:avLst>
              <a:gd name="adj1" fmla="val -34411"/>
              <a:gd name="adj2" fmla="val 121538"/>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a:stCxn id="12" idx="2"/>
            <a:endCxn id="22" idx="3"/>
          </p:cNvCxnSpPr>
          <p:nvPr/>
        </p:nvCxnSpPr>
        <p:spPr>
          <a:xfrm rot="5400000" flipH="1">
            <a:off x="6978547" y="3858030"/>
            <a:ext cx="1109277" cy="165037"/>
          </a:xfrm>
          <a:prstGeom prst="curvedConnector4">
            <a:avLst>
              <a:gd name="adj1" fmla="val -20608"/>
              <a:gd name="adj2" fmla="val -767047"/>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5" idx="0"/>
          </p:cNvCxnSpPr>
          <p:nvPr/>
        </p:nvCxnSpPr>
        <p:spPr>
          <a:xfrm flipV="1">
            <a:off x="5761047" y="4356686"/>
            <a:ext cx="1238064" cy="82912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915416" y="4461298"/>
            <a:ext cx="389650" cy="461665"/>
          </a:xfrm>
          <a:prstGeom prst="rect">
            <a:avLst/>
          </a:prstGeom>
          <a:noFill/>
        </p:spPr>
        <p:txBody>
          <a:bodyPr wrap="none" rtlCol="0">
            <a:spAutoFit/>
          </a:bodyPr>
          <a:lstStyle/>
          <a:p>
            <a:r>
              <a:rPr lang="en-US" sz="2400" dirty="0" smtClean="0"/>
              <a:t>??</a:t>
            </a:r>
            <a:endParaRPr lang="en-US" sz="2400" dirty="0"/>
          </a:p>
        </p:txBody>
      </p:sp>
      <p:cxnSp>
        <p:nvCxnSpPr>
          <p:cNvPr id="19" name="Straight Arrow Connector 18"/>
          <p:cNvCxnSpPr/>
          <p:nvPr/>
        </p:nvCxnSpPr>
        <p:spPr>
          <a:xfrm flipH="1">
            <a:off x="1844231" y="2910596"/>
            <a:ext cx="2863236" cy="3906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547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0" y="211668"/>
            <a:ext cx="9144000"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Conclusion</a:t>
            </a:r>
            <a:endParaRPr lang="en-US" dirty="0">
              <a:latin typeface="Minion Pro"/>
              <a:cs typeface="Minion Pro"/>
            </a:endParaRPr>
          </a:p>
        </p:txBody>
      </p:sp>
      <p:cxnSp>
        <p:nvCxnSpPr>
          <p:cNvPr id="3" name="Straight Connector 2"/>
          <p:cNvCxnSpPr/>
          <p:nvPr/>
        </p:nvCxnSpPr>
        <p:spPr>
          <a:xfrm>
            <a:off x="440284" y="2170269"/>
            <a:ext cx="30310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40284" y="2170269"/>
            <a:ext cx="914809" cy="369332"/>
          </a:xfrm>
          <a:prstGeom prst="rect">
            <a:avLst/>
          </a:prstGeom>
          <a:noFill/>
        </p:spPr>
        <p:txBody>
          <a:bodyPr wrap="none" rtlCol="0">
            <a:spAutoFit/>
          </a:bodyPr>
          <a:lstStyle/>
          <a:p>
            <a:r>
              <a:rPr lang="en-US" dirty="0" smtClean="0">
                <a:latin typeface="Minion Pro"/>
                <a:cs typeface="Minion Pro"/>
              </a:rPr>
              <a:t>RTS - C</a:t>
            </a:r>
            <a:endParaRPr lang="en-US" dirty="0">
              <a:latin typeface="Minion Pro"/>
              <a:cs typeface="Minion Pro"/>
            </a:endParaRPr>
          </a:p>
        </p:txBody>
      </p:sp>
      <p:sp>
        <p:nvSpPr>
          <p:cNvPr id="5" name="TextBox 4"/>
          <p:cNvSpPr txBox="1"/>
          <p:nvPr/>
        </p:nvSpPr>
        <p:spPr>
          <a:xfrm>
            <a:off x="440284" y="1765466"/>
            <a:ext cx="889987" cy="369332"/>
          </a:xfrm>
          <a:prstGeom prst="rect">
            <a:avLst/>
          </a:prstGeom>
          <a:noFill/>
        </p:spPr>
        <p:txBody>
          <a:bodyPr wrap="none" rtlCol="0">
            <a:spAutoFit/>
          </a:bodyPr>
          <a:lstStyle/>
          <a:p>
            <a:r>
              <a:rPr lang="en-US" dirty="0" smtClean="0">
                <a:latin typeface="Minion Pro"/>
                <a:cs typeface="Minion Pro"/>
              </a:rPr>
              <a:t>Haskell</a:t>
            </a:r>
            <a:endParaRPr lang="en-US" dirty="0">
              <a:latin typeface="Minion Pro"/>
              <a:cs typeface="Minion Pro"/>
            </a:endParaRPr>
          </a:p>
        </p:txBody>
      </p:sp>
      <p:sp>
        <p:nvSpPr>
          <p:cNvPr id="6" name="Rectangle 5"/>
          <p:cNvSpPr/>
          <p:nvPr/>
        </p:nvSpPr>
        <p:spPr>
          <a:xfrm>
            <a:off x="1720865" y="2583046"/>
            <a:ext cx="1536712" cy="6265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Minion Pro"/>
                <a:cs typeface="Minion Pro"/>
              </a:rPr>
              <a:t>Scheduler</a:t>
            </a:r>
            <a:endParaRPr lang="en-US" dirty="0">
              <a:latin typeface="Minion Pro"/>
              <a:cs typeface="Minion Pro"/>
            </a:endParaRPr>
          </a:p>
        </p:txBody>
      </p:sp>
      <p:sp>
        <p:nvSpPr>
          <p:cNvPr id="8" name="Curved Right Arrow 7"/>
          <p:cNvSpPr/>
          <p:nvPr/>
        </p:nvSpPr>
        <p:spPr>
          <a:xfrm rot="10800000">
            <a:off x="3471333" y="1499996"/>
            <a:ext cx="609600" cy="1548003"/>
          </a:xfrm>
          <a:prstGeom prst="curv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9" name="TextBox 8"/>
          <p:cNvSpPr txBox="1"/>
          <p:nvPr/>
        </p:nvSpPr>
        <p:spPr>
          <a:xfrm>
            <a:off x="2134432" y="1409861"/>
            <a:ext cx="709579" cy="646331"/>
          </a:xfrm>
          <a:prstGeom prst="rect">
            <a:avLst/>
          </a:prstGeom>
          <a:noFill/>
        </p:spPr>
        <p:txBody>
          <a:bodyPr wrap="none" rtlCol="0">
            <a:spAutoFit/>
          </a:bodyPr>
          <a:lstStyle/>
          <a:p>
            <a:r>
              <a:rPr lang="en-US" sz="3600" dirty="0" smtClean="0">
                <a:latin typeface="Minion Pro"/>
                <a:cs typeface="Minion Pro"/>
              </a:rPr>
              <a:t>???</a:t>
            </a:r>
            <a:endParaRPr lang="en-US" sz="3600" dirty="0">
              <a:latin typeface="Minion Pro"/>
              <a:cs typeface="Minion Pro"/>
            </a:endParaRPr>
          </a:p>
        </p:txBody>
      </p:sp>
      <p:cxnSp>
        <p:nvCxnSpPr>
          <p:cNvPr id="10" name="Straight Connector 9"/>
          <p:cNvCxnSpPr/>
          <p:nvPr/>
        </p:nvCxnSpPr>
        <p:spPr>
          <a:xfrm>
            <a:off x="5063084" y="2203019"/>
            <a:ext cx="30310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063084" y="2203019"/>
            <a:ext cx="914809" cy="369332"/>
          </a:xfrm>
          <a:prstGeom prst="rect">
            <a:avLst/>
          </a:prstGeom>
          <a:noFill/>
        </p:spPr>
        <p:txBody>
          <a:bodyPr wrap="none" rtlCol="0">
            <a:spAutoFit/>
          </a:bodyPr>
          <a:lstStyle/>
          <a:p>
            <a:r>
              <a:rPr lang="en-US" dirty="0" smtClean="0">
                <a:latin typeface="Minion Pro"/>
                <a:cs typeface="Minion Pro"/>
              </a:rPr>
              <a:t>RTS - C</a:t>
            </a:r>
            <a:endParaRPr lang="en-US" dirty="0">
              <a:latin typeface="Minion Pro"/>
              <a:cs typeface="Minion Pro"/>
            </a:endParaRPr>
          </a:p>
        </p:txBody>
      </p:sp>
      <p:sp>
        <p:nvSpPr>
          <p:cNvPr id="12" name="TextBox 11"/>
          <p:cNvSpPr txBox="1"/>
          <p:nvPr/>
        </p:nvSpPr>
        <p:spPr>
          <a:xfrm>
            <a:off x="5063084" y="1798216"/>
            <a:ext cx="889987" cy="369332"/>
          </a:xfrm>
          <a:prstGeom prst="rect">
            <a:avLst/>
          </a:prstGeom>
          <a:noFill/>
        </p:spPr>
        <p:txBody>
          <a:bodyPr wrap="none" rtlCol="0">
            <a:spAutoFit/>
          </a:bodyPr>
          <a:lstStyle/>
          <a:p>
            <a:r>
              <a:rPr lang="en-US" dirty="0" smtClean="0">
                <a:latin typeface="Minion Pro"/>
                <a:cs typeface="Minion Pro"/>
              </a:rPr>
              <a:t>Haskell</a:t>
            </a:r>
            <a:endParaRPr lang="en-US" dirty="0">
              <a:latin typeface="Minion Pro"/>
              <a:cs typeface="Minion Pro"/>
            </a:endParaRPr>
          </a:p>
        </p:txBody>
      </p:sp>
      <p:sp>
        <p:nvSpPr>
          <p:cNvPr id="13" name="Rectangle 12"/>
          <p:cNvSpPr/>
          <p:nvPr/>
        </p:nvSpPr>
        <p:spPr>
          <a:xfrm>
            <a:off x="6343665" y="2581535"/>
            <a:ext cx="1536712" cy="6265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Minion Pro"/>
                <a:cs typeface="Minion Pro"/>
              </a:rPr>
              <a:t>Concurrency</a:t>
            </a:r>
          </a:p>
          <a:p>
            <a:pPr algn="ctr"/>
            <a:r>
              <a:rPr lang="en-US" dirty="0" smtClean="0">
                <a:latin typeface="Minion Pro"/>
                <a:cs typeface="Minion Pro"/>
              </a:rPr>
              <a:t>Substrate</a:t>
            </a:r>
            <a:endParaRPr lang="en-US" dirty="0">
              <a:latin typeface="Minion Pro"/>
              <a:cs typeface="Minion Pro"/>
            </a:endParaRPr>
          </a:p>
        </p:txBody>
      </p:sp>
      <p:sp>
        <p:nvSpPr>
          <p:cNvPr id="14" name="Rectangle 13"/>
          <p:cNvSpPr/>
          <p:nvPr/>
        </p:nvSpPr>
        <p:spPr>
          <a:xfrm>
            <a:off x="6343665" y="1134461"/>
            <a:ext cx="1536712" cy="6265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Minion Pro"/>
                <a:cs typeface="Minion Pro"/>
              </a:rPr>
              <a:t>User-level</a:t>
            </a:r>
          </a:p>
          <a:p>
            <a:pPr algn="ctr"/>
            <a:r>
              <a:rPr lang="en-US" dirty="0" smtClean="0">
                <a:latin typeface="Minion Pro"/>
                <a:cs typeface="Minion Pro"/>
              </a:rPr>
              <a:t>Scheduler</a:t>
            </a:r>
            <a:endParaRPr lang="en-US" dirty="0">
              <a:latin typeface="Minion Pro"/>
              <a:cs typeface="Minion Pro"/>
            </a:endParaRPr>
          </a:p>
        </p:txBody>
      </p:sp>
      <p:sp>
        <p:nvSpPr>
          <p:cNvPr id="15" name="Notched Right Arrow 14"/>
          <p:cNvSpPr/>
          <p:nvPr/>
        </p:nvSpPr>
        <p:spPr>
          <a:xfrm rot="16200000">
            <a:off x="6722537" y="1972813"/>
            <a:ext cx="694266" cy="389469"/>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TextBox 15"/>
          <p:cNvSpPr txBox="1"/>
          <p:nvPr/>
        </p:nvSpPr>
        <p:spPr>
          <a:xfrm>
            <a:off x="2728286" y="4419600"/>
            <a:ext cx="3416320" cy="1015663"/>
          </a:xfrm>
          <a:prstGeom prst="rect">
            <a:avLst/>
          </a:prstGeom>
          <a:noFill/>
          <a:ln>
            <a:solidFill>
              <a:schemeClr val="tx1"/>
            </a:solidFill>
            <a:prstDash val="sysDash"/>
          </a:ln>
        </p:spPr>
        <p:txBody>
          <a:bodyPr wrap="none" rtlCol="0">
            <a:spAutoFit/>
          </a:bodyPr>
          <a:lstStyle/>
          <a:p>
            <a:pPr algn="ctr"/>
            <a:r>
              <a:rPr lang="en-US" sz="2000" dirty="0" smtClean="0">
                <a:latin typeface="Minion Pro"/>
                <a:cs typeface="Minion Pro"/>
              </a:rPr>
              <a:t>Scheduler activations</a:t>
            </a:r>
          </a:p>
          <a:p>
            <a:pPr algn="ctr"/>
            <a:r>
              <a:rPr lang="en-US" sz="2000" dirty="0" smtClean="0">
                <a:latin typeface="Minion Pro"/>
                <a:cs typeface="Minion Pro"/>
              </a:rPr>
              <a:t>+</a:t>
            </a:r>
          </a:p>
          <a:p>
            <a:pPr algn="ctr"/>
            <a:r>
              <a:rPr lang="en-US" sz="2000" dirty="0" smtClean="0">
                <a:latin typeface="Minion Pro"/>
                <a:cs typeface="Minion Pro"/>
              </a:rPr>
              <a:t>Software transactional memory</a:t>
            </a:r>
            <a:endParaRPr lang="en-US" sz="2000" dirty="0">
              <a:latin typeface="Minion Pro"/>
              <a:cs typeface="Minion Pro"/>
            </a:endParaRPr>
          </a:p>
        </p:txBody>
      </p:sp>
      <p:cxnSp>
        <p:nvCxnSpPr>
          <p:cNvPr id="18" name="Curved Connector 17"/>
          <p:cNvCxnSpPr>
            <a:endCxn id="16" idx="0"/>
          </p:cNvCxnSpPr>
          <p:nvPr/>
        </p:nvCxnSpPr>
        <p:spPr>
          <a:xfrm rot="10800000" flipV="1">
            <a:off x="4436446" y="2336800"/>
            <a:ext cx="2438490" cy="2082800"/>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8929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log_my_resear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073" y="1834913"/>
            <a:ext cx="4914234" cy="3289287"/>
          </a:xfrm>
          <a:prstGeom prst="rect">
            <a:avLst/>
          </a:prstGeom>
        </p:spPr>
      </p:pic>
      <p:sp>
        <p:nvSpPr>
          <p:cNvPr id="17" name="Freeform 16"/>
          <p:cNvSpPr/>
          <p:nvPr/>
        </p:nvSpPr>
        <p:spPr>
          <a:xfrm>
            <a:off x="5065889" y="3175000"/>
            <a:ext cx="4078111" cy="366888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28" name="Picture 27"/>
          <p:cNvPicPr>
            <a:picLocks noChangeAspect="1"/>
          </p:cNvPicPr>
          <p:nvPr/>
        </p:nvPicPr>
        <p:blipFill>
          <a:blip r:embed="rId5"/>
          <a:stretch>
            <a:fillRect/>
          </a:stretch>
        </p:blipFill>
        <p:spPr>
          <a:xfrm>
            <a:off x="2182507" y="1921133"/>
            <a:ext cx="4518572" cy="3024455"/>
          </a:xfrm>
          <a:prstGeom prst="rect">
            <a:avLst/>
          </a:prstGeom>
        </p:spPr>
      </p:pic>
      <p:sp>
        <p:nvSpPr>
          <p:cNvPr id="18" name="Freeform 17"/>
          <p:cNvSpPr/>
          <p:nvPr/>
        </p:nvSpPr>
        <p:spPr>
          <a:xfrm rot="11018464">
            <a:off x="112383" y="-172156"/>
            <a:ext cx="4078111" cy="366888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21" name="Picture 20"/>
          <p:cNvPicPr>
            <a:picLocks noChangeAspect="1"/>
          </p:cNvPicPr>
          <p:nvPr/>
        </p:nvPicPr>
        <p:blipFill>
          <a:blip r:embed="rId6"/>
          <a:stretch>
            <a:fillRect/>
          </a:stretch>
        </p:blipFill>
        <p:spPr>
          <a:xfrm>
            <a:off x="436432" y="0"/>
            <a:ext cx="1894723" cy="1894723"/>
          </a:xfrm>
          <a:prstGeom prst="rect">
            <a:avLst/>
          </a:prstGeom>
        </p:spPr>
      </p:pic>
      <p:sp>
        <p:nvSpPr>
          <p:cNvPr id="22" name="TextBox 21"/>
          <p:cNvSpPr txBox="1"/>
          <p:nvPr/>
        </p:nvSpPr>
        <p:spPr>
          <a:xfrm>
            <a:off x="248321" y="1870335"/>
            <a:ext cx="2082834" cy="646331"/>
          </a:xfrm>
          <a:prstGeom prst="rect">
            <a:avLst/>
          </a:prstGeom>
          <a:noFill/>
        </p:spPr>
        <p:txBody>
          <a:bodyPr wrap="none" rtlCol="0">
            <a:spAutoFit/>
          </a:bodyPr>
          <a:lstStyle/>
          <a:p>
            <a:pPr algn="ctr"/>
            <a:r>
              <a:rPr lang="en-US" dirty="0" smtClean="0">
                <a:latin typeface="Minion Pro"/>
                <a:cs typeface="Minion Pro"/>
              </a:rPr>
              <a:t>Safe and scalable </a:t>
            </a:r>
          </a:p>
          <a:p>
            <a:pPr algn="ctr"/>
            <a:r>
              <a:rPr lang="en-US" dirty="0" smtClean="0">
                <a:latin typeface="Minion Pro"/>
                <a:cs typeface="Minion Pro"/>
              </a:rPr>
              <a:t>concurrent program</a:t>
            </a:r>
            <a:endParaRPr lang="en-US" dirty="0">
              <a:latin typeface="Minion Pro"/>
              <a:cs typeface="Minion Pro"/>
            </a:endParaRPr>
          </a:p>
        </p:txBody>
      </p:sp>
      <p:sp>
        <p:nvSpPr>
          <p:cNvPr id="8" name="Left Brace 7"/>
          <p:cNvSpPr/>
          <p:nvPr/>
        </p:nvSpPr>
        <p:spPr>
          <a:xfrm rot="18646749">
            <a:off x="4418429" y="3283828"/>
            <a:ext cx="428830" cy="2303325"/>
          </a:xfrm>
          <a:prstGeom prst="leftBrac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3878279" y="4503635"/>
            <a:ext cx="941283" cy="646331"/>
          </a:xfrm>
          <a:prstGeom prst="rect">
            <a:avLst/>
          </a:prstGeom>
          <a:noFill/>
        </p:spPr>
        <p:txBody>
          <a:bodyPr wrap="none" rtlCol="0">
            <a:spAutoFit/>
          </a:bodyPr>
          <a:lstStyle/>
          <a:p>
            <a:pPr algn="ctr"/>
            <a:r>
              <a:rPr lang="en-US" dirty="0" smtClean="0">
                <a:latin typeface="Minion Pro"/>
                <a:cs typeface="Minion Pro"/>
              </a:rPr>
              <a:t>Existing</a:t>
            </a:r>
          </a:p>
          <a:p>
            <a:pPr algn="ctr"/>
            <a:r>
              <a:rPr lang="en-US" dirty="0" smtClean="0">
                <a:latin typeface="Minion Pro"/>
                <a:cs typeface="Minion Pro"/>
              </a:rPr>
              <a:t>work</a:t>
            </a:r>
            <a:endParaRPr lang="en-US" dirty="0">
              <a:latin typeface="Minion Pro"/>
              <a:cs typeface="Minion Pro"/>
            </a:endParaRPr>
          </a:p>
        </p:txBody>
      </p:sp>
      <p:sp>
        <p:nvSpPr>
          <p:cNvPr id="33" name="TextBox 32"/>
          <p:cNvSpPr txBox="1"/>
          <p:nvPr/>
        </p:nvSpPr>
        <p:spPr>
          <a:xfrm>
            <a:off x="2339020" y="3678134"/>
            <a:ext cx="1326004" cy="369332"/>
          </a:xfrm>
          <a:prstGeom prst="rect">
            <a:avLst/>
          </a:prstGeom>
          <a:noFill/>
        </p:spPr>
        <p:txBody>
          <a:bodyPr wrap="none" rtlCol="0">
            <a:spAutoFit/>
          </a:bodyPr>
          <a:lstStyle/>
          <a:p>
            <a:pPr algn="ctr"/>
            <a:r>
              <a:rPr lang="en-US" dirty="0" smtClean="0">
                <a:latin typeface="Minion Pro"/>
                <a:cs typeface="Minion Pro"/>
              </a:rPr>
              <a:t>My research</a:t>
            </a:r>
            <a:endParaRPr lang="en-US" dirty="0">
              <a:latin typeface="Minion Pro"/>
              <a:cs typeface="Minion Pro"/>
            </a:endParaRPr>
          </a:p>
        </p:txBody>
      </p:sp>
      <p:cxnSp>
        <p:nvCxnSpPr>
          <p:cNvPr id="42" name="Straight Arrow Connector 41"/>
          <p:cNvCxnSpPr/>
          <p:nvPr/>
        </p:nvCxnSpPr>
        <p:spPr>
          <a:xfrm>
            <a:off x="2977444" y="2067278"/>
            <a:ext cx="1351859" cy="800094"/>
          </a:xfrm>
          <a:prstGeom prst="straightConnector1">
            <a:avLst/>
          </a:prstGeom>
          <a:ln w="3810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231444" y="2215636"/>
            <a:ext cx="811919" cy="553998"/>
          </a:xfrm>
          <a:prstGeom prst="rect">
            <a:avLst/>
          </a:prstGeom>
          <a:solidFill>
            <a:schemeClr val="bg1"/>
          </a:solidFill>
          <a:ln>
            <a:solidFill>
              <a:schemeClr val="tx1"/>
            </a:solidFill>
            <a:prstDash val="dash"/>
          </a:ln>
        </p:spPr>
        <p:txBody>
          <a:bodyPr wrap="square" lIns="0" tIns="0" rIns="0" bIns="0" rtlCol="0">
            <a:spAutoFit/>
          </a:bodyPr>
          <a:lstStyle/>
          <a:p>
            <a:pPr algn="ctr"/>
            <a:r>
              <a:rPr lang="en-US" dirty="0" err="1" smtClean="0">
                <a:latin typeface="Minion Pro"/>
                <a:cs typeface="Minion Pro"/>
              </a:rPr>
              <a:t>FutureWork</a:t>
            </a:r>
            <a:endParaRPr lang="en-US" dirty="0">
              <a:latin typeface="Minion Pro"/>
              <a:cs typeface="Minion Pro"/>
            </a:endParaRPr>
          </a:p>
        </p:txBody>
      </p:sp>
      <p:pic>
        <p:nvPicPr>
          <p:cNvPr id="49" name="Picture 48"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6738" y="5129744"/>
            <a:ext cx="1616830" cy="787529"/>
          </a:xfrm>
          <a:prstGeom prst="rect">
            <a:avLst/>
          </a:prstGeom>
        </p:spPr>
      </p:pic>
      <p:sp>
        <p:nvSpPr>
          <p:cNvPr id="50" name="TextBox 49"/>
          <p:cNvSpPr txBox="1"/>
          <p:nvPr/>
        </p:nvSpPr>
        <p:spPr>
          <a:xfrm>
            <a:off x="2331155" y="5916891"/>
            <a:ext cx="1107996" cy="646331"/>
          </a:xfrm>
          <a:prstGeom prst="rect">
            <a:avLst/>
          </a:prstGeom>
          <a:noFill/>
        </p:spPr>
        <p:txBody>
          <a:bodyPr wrap="none" rtlCol="0">
            <a:spAutoFit/>
          </a:bodyPr>
          <a:lstStyle/>
          <a:p>
            <a:pPr algn="ctr"/>
            <a:r>
              <a:rPr lang="en-US" dirty="0" smtClean="0">
                <a:latin typeface="Minion Pro"/>
                <a:cs typeface="Minion Pro"/>
              </a:rPr>
              <a:t>Atomicity </a:t>
            </a:r>
          </a:p>
          <a:p>
            <a:r>
              <a:rPr lang="en-US" dirty="0" smtClean="0">
                <a:latin typeface="Minion Pro"/>
                <a:cs typeface="Minion Pro"/>
              </a:rPr>
              <a:t>violations</a:t>
            </a:r>
            <a:endParaRPr lang="en-US" dirty="0">
              <a:latin typeface="Minion Pro"/>
              <a:cs typeface="Minion Pro"/>
            </a:endParaRPr>
          </a:p>
        </p:txBody>
      </p:sp>
      <p:pic>
        <p:nvPicPr>
          <p:cNvPr id="51" name="Picture 50"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4854" y="835248"/>
            <a:ext cx="1616830" cy="787529"/>
          </a:xfrm>
          <a:prstGeom prst="rect">
            <a:avLst/>
          </a:prstGeom>
        </p:spPr>
      </p:pic>
      <p:sp>
        <p:nvSpPr>
          <p:cNvPr id="52" name="TextBox 51"/>
          <p:cNvSpPr txBox="1"/>
          <p:nvPr/>
        </p:nvSpPr>
        <p:spPr>
          <a:xfrm>
            <a:off x="7398049" y="1622395"/>
            <a:ext cx="1095172" cy="369332"/>
          </a:xfrm>
          <a:prstGeom prst="rect">
            <a:avLst/>
          </a:prstGeom>
          <a:noFill/>
        </p:spPr>
        <p:txBody>
          <a:bodyPr wrap="none" rtlCol="0">
            <a:spAutoFit/>
          </a:bodyPr>
          <a:lstStyle/>
          <a:p>
            <a:r>
              <a:rPr lang="en-US" dirty="0" smtClean="0">
                <a:latin typeface="Minion Pro"/>
                <a:cs typeface="Minion Pro"/>
              </a:rPr>
              <a:t>Deadlock</a:t>
            </a:r>
            <a:endParaRPr lang="en-US" dirty="0">
              <a:latin typeface="Minion Pro"/>
              <a:cs typeface="Minion Pro"/>
            </a:endParaRPr>
          </a:p>
        </p:txBody>
      </p:sp>
      <p:pic>
        <p:nvPicPr>
          <p:cNvPr id="53" name="Picture 52"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 y="3422155"/>
            <a:ext cx="1616830" cy="787529"/>
          </a:xfrm>
          <a:prstGeom prst="rect">
            <a:avLst/>
          </a:prstGeom>
        </p:spPr>
      </p:pic>
      <p:sp>
        <p:nvSpPr>
          <p:cNvPr id="54" name="TextBox 53"/>
          <p:cNvSpPr txBox="1"/>
          <p:nvPr/>
        </p:nvSpPr>
        <p:spPr>
          <a:xfrm>
            <a:off x="248321" y="4209302"/>
            <a:ext cx="1261884" cy="646331"/>
          </a:xfrm>
          <a:prstGeom prst="rect">
            <a:avLst/>
          </a:prstGeom>
          <a:noFill/>
        </p:spPr>
        <p:txBody>
          <a:bodyPr wrap="none" rtlCol="0">
            <a:spAutoFit/>
          </a:bodyPr>
          <a:lstStyle/>
          <a:p>
            <a:pPr algn="ctr"/>
            <a:r>
              <a:rPr lang="en-US" dirty="0" smtClean="0">
                <a:latin typeface="Minion Pro"/>
                <a:cs typeface="Minion Pro"/>
              </a:rPr>
              <a:t>Eventual</a:t>
            </a:r>
          </a:p>
          <a:p>
            <a:pPr algn="ctr"/>
            <a:r>
              <a:rPr lang="en-US" dirty="0" smtClean="0">
                <a:latin typeface="Minion Pro"/>
                <a:cs typeface="Minion Pro"/>
              </a:rPr>
              <a:t>consistency</a:t>
            </a:r>
            <a:endParaRPr lang="en-US" dirty="0">
              <a:latin typeface="Minion Pro"/>
              <a:cs typeface="Minion Pro"/>
            </a:endParaRPr>
          </a:p>
        </p:txBody>
      </p:sp>
      <p:pic>
        <p:nvPicPr>
          <p:cNvPr id="55" name="Picture 54"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0" y="5106745"/>
            <a:ext cx="1616830" cy="787529"/>
          </a:xfrm>
          <a:prstGeom prst="rect">
            <a:avLst/>
          </a:prstGeom>
        </p:spPr>
      </p:pic>
      <p:sp>
        <p:nvSpPr>
          <p:cNvPr id="56" name="TextBox 55"/>
          <p:cNvSpPr txBox="1"/>
          <p:nvPr/>
        </p:nvSpPr>
        <p:spPr>
          <a:xfrm>
            <a:off x="271641" y="5893892"/>
            <a:ext cx="1190172" cy="646331"/>
          </a:xfrm>
          <a:prstGeom prst="rect">
            <a:avLst/>
          </a:prstGeom>
          <a:noFill/>
        </p:spPr>
        <p:txBody>
          <a:bodyPr wrap="none" rtlCol="0">
            <a:spAutoFit/>
          </a:bodyPr>
          <a:lstStyle/>
          <a:p>
            <a:pPr algn="ctr"/>
            <a:r>
              <a:rPr lang="en-US" dirty="0" smtClean="0">
                <a:latin typeface="Minion Pro"/>
                <a:cs typeface="Minion Pro"/>
              </a:rPr>
              <a:t>Non-cache</a:t>
            </a:r>
          </a:p>
          <a:p>
            <a:pPr algn="ctr"/>
            <a:r>
              <a:rPr lang="en-US" dirty="0" smtClean="0">
                <a:latin typeface="Minion Pro"/>
                <a:cs typeface="Minion Pro"/>
              </a:rPr>
              <a:t>coherence</a:t>
            </a:r>
            <a:endParaRPr lang="en-US" dirty="0">
              <a:latin typeface="Minion Pro"/>
              <a:cs typeface="Minion Pro"/>
            </a:endParaRPr>
          </a:p>
        </p:txBody>
      </p:sp>
      <p:pic>
        <p:nvPicPr>
          <p:cNvPr id="57" name="Picture 56"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6259" y="235737"/>
            <a:ext cx="1616830" cy="787529"/>
          </a:xfrm>
          <a:prstGeom prst="rect">
            <a:avLst/>
          </a:prstGeom>
        </p:spPr>
      </p:pic>
      <p:sp>
        <p:nvSpPr>
          <p:cNvPr id="58" name="TextBox 57"/>
          <p:cNvSpPr txBox="1"/>
          <p:nvPr/>
        </p:nvSpPr>
        <p:spPr>
          <a:xfrm>
            <a:off x="4854222" y="1022884"/>
            <a:ext cx="1060905" cy="369332"/>
          </a:xfrm>
          <a:prstGeom prst="rect">
            <a:avLst/>
          </a:prstGeom>
          <a:noFill/>
        </p:spPr>
        <p:txBody>
          <a:bodyPr wrap="none" rtlCol="0">
            <a:spAutoFit/>
          </a:bodyPr>
          <a:lstStyle/>
          <a:p>
            <a:pPr algn="ctr"/>
            <a:r>
              <a:rPr lang="en-US" dirty="0" smtClean="0">
                <a:latin typeface="Minion Pro"/>
                <a:cs typeface="Minion Pro"/>
              </a:rPr>
              <a:t>Data race</a:t>
            </a:r>
            <a:endParaRPr lang="en-US" dirty="0">
              <a:latin typeface="Minion Pro"/>
              <a:cs typeface="Minion Pro"/>
            </a:endParaRPr>
          </a:p>
        </p:txBody>
      </p:sp>
      <p:pic>
        <p:nvPicPr>
          <p:cNvPr id="59" name="Picture 58"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3251" y="1428107"/>
            <a:ext cx="1616830" cy="787529"/>
          </a:xfrm>
          <a:prstGeom prst="rect">
            <a:avLst/>
          </a:prstGeom>
        </p:spPr>
      </p:pic>
      <p:sp>
        <p:nvSpPr>
          <p:cNvPr id="60" name="TextBox 59"/>
          <p:cNvSpPr txBox="1"/>
          <p:nvPr/>
        </p:nvSpPr>
        <p:spPr>
          <a:xfrm>
            <a:off x="5483251" y="2215254"/>
            <a:ext cx="1556836" cy="646331"/>
          </a:xfrm>
          <a:prstGeom prst="rect">
            <a:avLst/>
          </a:prstGeom>
          <a:noFill/>
        </p:spPr>
        <p:txBody>
          <a:bodyPr wrap="none" rtlCol="0">
            <a:spAutoFit/>
          </a:bodyPr>
          <a:lstStyle/>
          <a:p>
            <a:pPr algn="ctr"/>
            <a:r>
              <a:rPr lang="en-US" dirty="0" smtClean="0">
                <a:latin typeface="Minion Pro"/>
                <a:cs typeface="Minion Pro"/>
              </a:rPr>
              <a:t>Weak memory </a:t>
            </a:r>
          </a:p>
          <a:p>
            <a:pPr algn="ctr"/>
            <a:r>
              <a:rPr lang="en-US" dirty="0" smtClean="0">
                <a:latin typeface="Minion Pro"/>
                <a:cs typeface="Minion Pro"/>
              </a:rPr>
              <a:t>semantics</a:t>
            </a:r>
            <a:endParaRPr lang="en-US" dirty="0">
              <a:latin typeface="Minion Pro"/>
              <a:cs typeface="Minion Pro"/>
            </a:endParaRPr>
          </a:p>
        </p:txBody>
      </p:sp>
      <p:cxnSp>
        <p:nvCxnSpPr>
          <p:cNvPr id="62" name="Straight Arrow Connector 61"/>
          <p:cNvCxnSpPr/>
          <p:nvPr/>
        </p:nvCxnSpPr>
        <p:spPr>
          <a:xfrm flipH="1">
            <a:off x="3115733" y="3175000"/>
            <a:ext cx="927630" cy="50313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8"/>
          <a:stretch>
            <a:fillRect/>
          </a:stretch>
        </p:blipFill>
        <p:spPr>
          <a:xfrm>
            <a:off x="6265310" y="4209684"/>
            <a:ext cx="1609541" cy="1988256"/>
          </a:xfrm>
          <a:prstGeom prst="rect">
            <a:avLst/>
          </a:prstGeom>
        </p:spPr>
      </p:pic>
      <p:sp>
        <p:nvSpPr>
          <p:cNvPr id="2" name="Oval Callout 1"/>
          <p:cNvSpPr/>
          <p:nvPr/>
        </p:nvSpPr>
        <p:spPr>
          <a:xfrm>
            <a:off x="4043363" y="1022884"/>
            <a:ext cx="2320748" cy="1044394"/>
          </a:xfrm>
          <a:prstGeom prst="wedgeEllipseCallout">
            <a:avLst>
              <a:gd name="adj1" fmla="val -60356"/>
              <a:gd name="adj2" fmla="val 5574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smtClean="0"/>
              <a:t>Opportunity for Collaboration!</a:t>
            </a:r>
            <a:endParaRPr lang="en-US" i="1" dirty="0"/>
          </a:p>
        </p:txBody>
      </p:sp>
    </p:spTree>
    <p:custDataLst>
      <p:tags r:id="rId1"/>
    </p:custDataLst>
    <p:extLst>
      <p:ext uri="{BB962C8B-B14F-4D97-AF65-F5344CB8AC3E}">
        <p14:creationId xmlns:p14="http://schemas.microsoft.com/office/powerpoint/2010/main" val="3950592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5065889" y="3175000"/>
            <a:ext cx="4078111" cy="366888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8" name="Freeform 17"/>
          <p:cNvSpPr/>
          <p:nvPr/>
        </p:nvSpPr>
        <p:spPr>
          <a:xfrm rot="11018464">
            <a:off x="112383" y="-172156"/>
            <a:ext cx="4078111" cy="366888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20" name="Picture 19"/>
          <p:cNvPicPr>
            <a:picLocks noChangeAspect="1"/>
          </p:cNvPicPr>
          <p:nvPr/>
        </p:nvPicPr>
        <p:blipFill>
          <a:blip r:embed="rId4"/>
          <a:stretch>
            <a:fillRect/>
          </a:stretch>
        </p:blipFill>
        <p:spPr>
          <a:xfrm>
            <a:off x="6507952" y="3958650"/>
            <a:ext cx="1609541" cy="1988256"/>
          </a:xfrm>
          <a:prstGeom prst="rect">
            <a:avLst/>
          </a:prstGeom>
        </p:spPr>
      </p:pic>
      <p:pic>
        <p:nvPicPr>
          <p:cNvPr id="21" name="Picture 20"/>
          <p:cNvPicPr>
            <a:picLocks noChangeAspect="1"/>
          </p:cNvPicPr>
          <p:nvPr/>
        </p:nvPicPr>
        <p:blipFill>
          <a:blip r:embed="rId5"/>
          <a:stretch>
            <a:fillRect/>
          </a:stretch>
        </p:blipFill>
        <p:spPr>
          <a:xfrm>
            <a:off x="436432" y="0"/>
            <a:ext cx="1894723" cy="1894723"/>
          </a:xfrm>
          <a:prstGeom prst="rect">
            <a:avLst/>
          </a:prstGeom>
        </p:spPr>
      </p:pic>
      <p:sp>
        <p:nvSpPr>
          <p:cNvPr id="22" name="TextBox 21"/>
          <p:cNvSpPr txBox="1"/>
          <p:nvPr/>
        </p:nvSpPr>
        <p:spPr>
          <a:xfrm>
            <a:off x="248321" y="1870335"/>
            <a:ext cx="2082834" cy="646331"/>
          </a:xfrm>
          <a:prstGeom prst="rect">
            <a:avLst/>
          </a:prstGeom>
          <a:noFill/>
        </p:spPr>
        <p:txBody>
          <a:bodyPr wrap="none" rtlCol="0">
            <a:spAutoFit/>
          </a:bodyPr>
          <a:lstStyle/>
          <a:p>
            <a:pPr algn="ctr"/>
            <a:r>
              <a:rPr lang="en-US" dirty="0" smtClean="0">
                <a:latin typeface="Minion Pro"/>
                <a:cs typeface="Minion Pro"/>
              </a:rPr>
              <a:t>Safe and scalable </a:t>
            </a:r>
          </a:p>
          <a:p>
            <a:pPr algn="ctr"/>
            <a:r>
              <a:rPr lang="en-US" dirty="0" smtClean="0">
                <a:latin typeface="Minion Pro"/>
                <a:cs typeface="Minion Pro"/>
              </a:rPr>
              <a:t>concurrent program</a:t>
            </a:r>
            <a:endParaRPr lang="en-US" dirty="0">
              <a:latin typeface="Minion Pro"/>
              <a:cs typeface="Minion Pro"/>
            </a:endParaRPr>
          </a:p>
        </p:txBody>
      </p:sp>
      <p:pic>
        <p:nvPicPr>
          <p:cNvPr id="31" name="Picture 30"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4854" y="835248"/>
            <a:ext cx="1616830" cy="787529"/>
          </a:xfrm>
          <a:prstGeom prst="rect">
            <a:avLst/>
          </a:prstGeom>
        </p:spPr>
      </p:pic>
      <p:sp>
        <p:nvSpPr>
          <p:cNvPr id="32" name="TextBox 31"/>
          <p:cNvSpPr txBox="1"/>
          <p:nvPr/>
        </p:nvSpPr>
        <p:spPr>
          <a:xfrm>
            <a:off x="7398049" y="1622395"/>
            <a:ext cx="1095172" cy="369332"/>
          </a:xfrm>
          <a:prstGeom prst="rect">
            <a:avLst/>
          </a:prstGeom>
          <a:noFill/>
        </p:spPr>
        <p:txBody>
          <a:bodyPr wrap="none" rtlCol="0">
            <a:spAutoFit/>
          </a:bodyPr>
          <a:lstStyle/>
          <a:p>
            <a:r>
              <a:rPr lang="en-US" dirty="0" smtClean="0">
                <a:latin typeface="Minion Pro"/>
                <a:cs typeface="Minion Pro"/>
              </a:rPr>
              <a:t>Deadlock</a:t>
            </a:r>
            <a:endParaRPr lang="en-US" dirty="0">
              <a:latin typeface="Minion Pro"/>
              <a:cs typeface="Minion Pro"/>
            </a:endParaRPr>
          </a:p>
        </p:txBody>
      </p:sp>
      <p:pic>
        <p:nvPicPr>
          <p:cNvPr id="15" name="Picture 14"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 y="3422155"/>
            <a:ext cx="1616830" cy="787529"/>
          </a:xfrm>
          <a:prstGeom prst="rect">
            <a:avLst/>
          </a:prstGeom>
        </p:spPr>
      </p:pic>
      <p:sp>
        <p:nvSpPr>
          <p:cNvPr id="16" name="TextBox 15"/>
          <p:cNvSpPr txBox="1"/>
          <p:nvPr/>
        </p:nvSpPr>
        <p:spPr>
          <a:xfrm>
            <a:off x="248321" y="4209302"/>
            <a:ext cx="1261884" cy="646331"/>
          </a:xfrm>
          <a:prstGeom prst="rect">
            <a:avLst/>
          </a:prstGeom>
          <a:noFill/>
        </p:spPr>
        <p:txBody>
          <a:bodyPr wrap="none" rtlCol="0">
            <a:spAutoFit/>
          </a:bodyPr>
          <a:lstStyle/>
          <a:p>
            <a:pPr algn="ctr"/>
            <a:r>
              <a:rPr lang="en-US" dirty="0" smtClean="0">
                <a:latin typeface="Minion Pro"/>
                <a:cs typeface="Minion Pro"/>
              </a:rPr>
              <a:t>Eventual</a:t>
            </a:r>
          </a:p>
          <a:p>
            <a:pPr algn="ctr"/>
            <a:r>
              <a:rPr lang="en-US" dirty="0" smtClean="0">
                <a:latin typeface="Minion Pro"/>
                <a:cs typeface="Minion Pro"/>
              </a:rPr>
              <a:t>consistency</a:t>
            </a:r>
            <a:endParaRPr lang="en-US" dirty="0">
              <a:latin typeface="Minion Pro"/>
              <a:cs typeface="Minion Pro"/>
            </a:endParaRPr>
          </a:p>
        </p:txBody>
      </p:sp>
      <p:pic>
        <p:nvPicPr>
          <p:cNvPr id="19" name="Picture 18"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10" y="5106745"/>
            <a:ext cx="1616830" cy="787529"/>
          </a:xfrm>
          <a:prstGeom prst="rect">
            <a:avLst/>
          </a:prstGeom>
        </p:spPr>
      </p:pic>
      <p:sp>
        <p:nvSpPr>
          <p:cNvPr id="23" name="TextBox 22"/>
          <p:cNvSpPr txBox="1"/>
          <p:nvPr/>
        </p:nvSpPr>
        <p:spPr>
          <a:xfrm>
            <a:off x="306381" y="5893892"/>
            <a:ext cx="1120691" cy="646331"/>
          </a:xfrm>
          <a:prstGeom prst="rect">
            <a:avLst/>
          </a:prstGeom>
          <a:noFill/>
        </p:spPr>
        <p:txBody>
          <a:bodyPr wrap="none" rtlCol="0">
            <a:spAutoFit/>
          </a:bodyPr>
          <a:lstStyle/>
          <a:p>
            <a:pPr algn="ctr"/>
            <a:r>
              <a:rPr lang="en-US" dirty="0" smtClean="0">
                <a:latin typeface="Minion Pro"/>
                <a:cs typeface="Minion Pro"/>
              </a:rPr>
              <a:t>No cache</a:t>
            </a:r>
          </a:p>
          <a:p>
            <a:pPr algn="ctr"/>
            <a:r>
              <a:rPr lang="en-US" dirty="0" smtClean="0">
                <a:latin typeface="Minion Pro"/>
                <a:cs typeface="Minion Pro"/>
              </a:rPr>
              <a:t>coherence</a:t>
            </a:r>
            <a:endParaRPr lang="en-US" dirty="0">
              <a:latin typeface="Minion Pro"/>
              <a:cs typeface="Minion Pro"/>
            </a:endParaRPr>
          </a:p>
        </p:txBody>
      </p:sp>
      <p:pic>
        <p:nvPicPr>
          <p:cNvPr id="24" name="Picture 23"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6259" y="235737"/>
            <a:ext cx="1616830" cy="787529"/>
          </a:xfrm>
          <a:prstGeom prst="rect">
            <a:avLst/>
          </a:prstGeom>
        </p:spPr>
      </p:pic>
      <p:sp>
        <p:nvSpPr>
          <p:cNvPr id="27" name="TextBox 26"/>
          <p:cNvSpPr txBox="1"/>
          <p:nvPr/>
        </p:nvSpPr>
        <p:spPr>
          <a:xfrm>
            <a:off x="4854222" y="1022884"/>
            <a:ext cx="1060905" cy="369332"/>
          </a:xfrm>
          <a:prstGeom prst="rect">
            <a:avLst/>
          </a:prstGeom>
          <a:noFill/>
        </p:spPr>
        <p:txBody>
          <a:bodyPr wrap="none" rtlCol="0">
            <a:spAutoFit/>
          </a:bodyPr>
          <a:lstStyle/>
          <a:p>
            <a:pPr algn="ctr"/>
            <a:r>
              <a:rPr lang="en-US" dirty="0" smtClean="0">
                <a:latin typeface="Minion Pro"/>
                <a:cs typeface="Minion Pro"/>
              </a:rPr>
              <a:t>Data race</a:t>
            </a:r>
            <a:endParaRPr lang="en-US" dirty="0">
              <a:latin typeface="Minion Pro"/>
              <a:cs typeface="Minion Pro"/>
            </a:endParaRPr>
          </a:p>
        </p:txBody>
      </p:sp>
      <p:pic>
        <p:nvPicPr>
          <p:cNvPr id="28" name="Picture 27"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3251" y="1428107"/>
            <a:ext cx="1616830" cy="787529"/>
          </a:xfrm>
          <a:prstGeom prst="rect">
            <a:avLst/>
          </a:prstGeom>
        </p:spPr>
      </p:pic>
      <p:sp>
        <p:nvSpPr>
          <p:cNvPr id="35" name="TextBox 34"/>
          <p:cNvSpPr txBox="1"/>
          <p:nvPr/>
        </p:nvSpPr>
        <p:spPr>
          <a:xfrm>
            <a:off x="5483251" y="2215254"/>
            <a:ext cx="1556836" cy="646331"/>
          </a:xfrm>
          <a:prstGeom prst="rect">
            <a:avLst/>
          </a:prstGeom>
          <a:noFill/>
        </p:spPr>
        <p:txBody>
          <a:bodyPr wrap="none" rtlCol="0">
            <a:spAutoFit/>
          </a:bodyPr>
          <a:lstStyle/>
          <a:p>
            <a:pPr algn="ctr"/>
            <a:r>
              <a:rPr lang="en-US" dirty="0" smtClean="0">
                <a:latin typeface="Minion Pro"/>
                <a:cs typeface="Minion Pro"/>
              </a:rPr>
              <a:t>Weak memory </a:t>
            </a:r>
          </a:p>
          <a:p>
            <a:pPr algn="ctr"/>
            <a:r>
              <a:rPr lang="en-US" dirty="0" smtClean="0">
                <a:latin typeface="Minion Pro"/>
                <a:cs typeface="Minion Pro"/>
              </a:rPr>
              <a:t>semantics</a:t>
            </a:r>
            <a:endParaRPr lang="en-US" dirty="0">
              <a:latin typeface="Minion Pro"/>
              <a:cs typeface="Minion Pro"/>
            </a:endParaRPr>
          </a:p>
        </p:txBody>
      </p:sp>
      <p:sp>
        <p:nvSpPr>
          <p:cNvPr id="36" name="TextBox 35"/>
          <p:cNvSpPr txBox="1"/>
          <p:nvPr/>
        </p:nvSpPr>
        <p:spPr>
          <a:xfrm>
            <a:off x="4245229" y="3027181"/>
            <a:ext cx="2416046" cy="646331"/>
          </a:xfrm>
          <a:prstGeom prst="rect">
            <a:avLst/>
          </a:prstGeom>
          <a:noFill/>
        </p:spPr>
        <p:txBody>
          <a:bodyPr wrap="none" rtlCol="0">
            <a:spAutoFit/>
          </a:bodyPr>
          <a:lstStyle/>
          <a:p>
            <a:pPr algn="ctr"/>
            <a:r>
              <a:rPr lang="en-US" dirty="0" smtClean="0"/>
              <a:t>Fences, Locks, </a:t>
            </a:r>
          </a:p>
          <a:p>
            <a:pPr algn="ctr"/>
            <a:r>
              <a:rPr lang="en-US" dirty="0" smtClean="0"/>
              <a:t>Condition variables, etc. </a:t>
            </a:r>
          </a:p>
        </p:txBody>
      </p:sp>
      <p:pic>
        <p:nvPicPr>
          <p:cNvPr id="37" name="Picture 36"/>
          <p:cNvPicPr>
            <a:picLocks noChangeAspect="1"/>
          </p:cNvPicPr>
          <p:nvPr/>
        </p:nvPicPr>
        <p:blipFill>
          <a:blip r:embed="rId7"/>
          <a:stretch>
            <a:fillRect/>
          </a:stretch>
        </p:blipFill>
        <p:spPr>
          <a:xfrm>
            <a:off x="4632021" y="3631540"/>
            <a:ext cx="1972137" cy="798716"/>
          </a:xfrm>
          <a:prstGeom prst="rect">
            <a:avLst/>
          </a:prstGeom>
        </p:spPr>
      </p:pic>
      <p:pic>
        <p:nvPicPr>
          <p:cNvPr id="38" name="Picture 37"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6738" y="5129744"/>
            <a:ext cx="1616830" cy="787529"/>
          </a:xfrm>
          <a:prstGeom prst="rect">
            <a:avLst/>
          </a:prstGeom>
        </p:spPr>
      </p:pic>
      <p:sp>
        <p:nvSpPr>
          <p:cNvPr id="39" name="TextBox 38"/>
          <p:cNvSpPr txBox="1"/>
          <p:nvPr/>
        </p:nvSpPr>
        <p:spPr>
          <a:xfrm>
            <a:off x="2331155" y="5916891"/>
            <a:ext cx="1107996" cy="646331"/>
          </a:xfrm>
          <a:prstGeom prst="rect">
            <a:avLst/>
          </a:prstGeom>
          <a:noFill/>
        </p:spPr>
        <p:txBody>
          <a:bodyPr wrap="none" rtlCol="0">
            <a:spAutoFit/>
          </a:bodyPr>
          <a:lstStyle/>
          <a:p>
            <a:pPr algn="ctr"/>
            <a:r>
              <a:rPr lang="en-US" dirty="0" smtClean="0">
                <a:latin typeface="Minion Pro"/>
                <a:cs typeface="Minion Pro"/>
              </a:rPr>
              <a:t>Atomicity </a:t>
            </a:r>
          </a:p>
          <a:p>
            <a:r>
              <a:rPr lang="en-US" dirty="0" smtClean="0">
                <a:latin typeface="Minion Pro"/>
                <a:cs typeface="Minion Pro"/>
              </a:rPr>
              <a:t>violations</a:t>
            </a:r>
            <a:endParaRPr lang="en-US" dirty="0">
              <a:latin typeface="Minion Pro"/>
              <a:cs typeface="Minion Pro"/>
            </a:endParaRPr>
          </a:p>
        </p:txBody>
      </p:sp>
    </p:spTree>
    <p:custDataLst>
      <p:tags r:id="rId1"/>
    </p:custDataLst>
    <p:extLst>
      <p:ext uri="{BB962C8B-B14F-4D97-AF65-F5344CB8AC3E}">
        <p14:creationId xmlns:p14="http://schemas.microsoft.com/office/powerpoint/2010/main" val="1539828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6" grpId="0"/>
      <p:bldP spid="23" grpId="0"/>
      <p:bldP spid="27" grpId="0"/>
      <p:bldP spid="35" grpId="0"/>
      <p:bldP spid="36" grpId="0"/>
      <p:bldP spid="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497913" y="2345984"/>
            <a:ext cx="1979090" cy="6265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Minion Pro"/>
                <a:cs typeface="Minion Pro"/>
              </a:rPr>
              <a:t>GC</a:t>
            </a:r>
            <a:endParaRPr lang="en-US" dirty="0">
              <a:latin typeface="Minion Pro"/>
              <a:cs typeface="Minion Pro"/>
            </a:endParaRPr>
          </a:p>
        </p:txBody>
      </p:sp>
      <p:sp>
        <p:nvSpPr>
          <p:cNvPr id="11" name="Rectangle 10"/>
          <p:cNvSpPr/>
          <p:nvPr/>
        </p:nvSpPr>
        <p:spPr>
          <a:xfrm>
            <a:off x="4497913" y="2345984"/>
            <a:ext cx="1979089" cy="6265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Minion Pro"/>
                <a:cs typeface="Minion Pro"/>
              </a:rPr>
              <a:t>GC </a:t>
            </a:r>
          </a:p>
          <a:p>
            <a:pPr algn="ctr"/>
            <a:r>
              <a:rPr lang="en-US" dirty="0" smtClean="0">
                <a:latin typeface="Minion Pro"/>
                <a:cs typeface="Minion Pro"/>
              </a:rPr>
              <a:t>Substrate</a:t>
            </a:r>
            <a:endParaRPr lang="en-US" dirty="0">
              <a:latin typeface="Minion Pro"/>
              <a:cs typeface="Minion Pro"/>
            </a:endParaRPr>
          </a:p>
        </p:txBody>
      </p:sp>
      <p:sp>
        <p:nvSpPr>
          <p:cNvPr id="2" name="Title 3"/>
          <p:cNvSpPr txBox="1">
            <a:spLocks/>
          </p:cNvSpPr>
          <p:nvPr/>
        </p:nvSpPr>
        <p:spPr>
          <a:xfrm>
            <a:off x="605366" y="218925"/>
            <a:ext cx="7933267" cy="8805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Future directions - GC Substrate</a:t>
            </a:r>
            <a:endParaRPr lang="en-US" dirty="0">
              <a:latin typeface="Minion Pro"/>
              <a:cs typeface="Minion Pro"/>
            </a:endParaRPr>
          </a:p>
        </p:txBody>
      </p:sp>
      <p:cxnSp>
        <p:nvCxnSpPr>
          <p:cNvPr id="6" name="Straight Connector 5"/>
          <p:cNvCxnSpPr/>
          <p:nvPr/>
        </p:nvCxnSpPr>
        <p:spPr>
          <a:xfrm>
            <a:off x="1303867" y="2170269"/>
            <a:ext cx="538478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303867" y="2170269"/>
            <a:ext cx="914809" cy="369332"/>
          </a:xfrm>
          <a:prstGeom prst="rect">
            <a:avLst/>
          </a:prstGeom>
          <a:noFill/>
        </p:spPr>
        <p:txBody>
          <a:bodyPr wrap="none" rtlCol="0">
            <a:spAutoFit/>
          </a:bodyPr>
          <a:lstStyle/>
          <a:p>
            <a:r>
              <a:rPr lang="en-US" dirty="0" smtClean="0">
                <a:latin typeface="Minion Pro"/>
                <a:cs typeface="Minion Pro"/>
              </a:rPr>
              <a:t>RTS - C</a:t>
            </a:r>
            <a:endParaRPr lang="en-US" dirty="0">
              <a:latin typeface="Minion Pro"/>
              <a:cs typeface="Minion Pro"/>
            </a:endParaRPr>
          </a:p>
        </p:txBody>
      </p:sp>
      <p:sp>
        <p:nvSpPr>
          <p:cNvPr id="8" name="TextBox 7"/>
          <p:cNvSpPr txBox="1"/>
          <p:nvPr/>
        </p:nvSpPr>
        <p:spPr>
          <a:xfrm>
            <a:off x="1303867" y="1765466"/>
            <a:ext cx="889987" cy="369332"/>
          </a:xfrm>
          <a:prstGeom prst="rect">
            <a:avLst/>
          </a:prstGeom>
          <a:noFill/>
        </p:spPr>
        <p:txBody>
          <a:bodyPr wrap="none" rtlCol="0">
            <a:spAutoFit/>
          </a:bodyPr>
          <a:lstStyle/>
          <a:p>
            <a:r>
              <a:rPr lang="en-US" dirty="0" smtClean="0">
                <a:latin typeface="Minion Pro"/>
                <a:cs typeface="Minion Pro"/>
              </a:rPr>
              <a:t>Haskell</a:t>
            </a:r>
            <a:endParaRPr lang="en-US" dirty="0">
              <a:latin typeface="Minion Pro"/>
              <a:cs typeface="Minion Pro"/>
            </a:endParaRPr>
          </a:p>
        </p:txBody>
      </p:sp>
      <p:sp>
        <p:nvSpPr>
          <p:cNvPr id="10" name="Rectangle 9"/>
          <p:cNvSpPr/>
          <p:nvPr/>
        </p:nvSpPr>
        <p:spPr>
          <a:xfrm>
            <a:off x="2584448" y="2345984"/>
            <a:ext cx="1536712" cy="6265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Minion Pro"/>
                <a:cs typeface="Minion Pro"/>
              </a:rPr>
              <a:t>Concurrency Substrate</a:t>
            </a:r>
            <a:endParaRPr lang="en-US" dirty="0">
              <a:latin typeface="Minion Pro"/>
              <a:cs typeface="Minion Pro"/>
            </a:endParaRPr>
          </a:p>
        </p:txBody>
      </p:sp>
      <p:sp>
        <p:nvSpPr>
          <p:cNvPr id="12" name="Rectangle 11"/>
          <p:cNvSpPr/>
          <p:nvPr/>
        </p:nvSpPr>
        <p:spPr>
          <a:xfrm>
            <a:off x="2584448" y="1384467"/>
            <a:ext cx="1536712" cy="6265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Minion Pro"/>
                <a:cs typeface="Minion Pro"/>
              </a:rPr>
              <a:t>User-level</a:t>
            </a:r>
          </a:p>
          <a:p>
            <a:pPr algn="ctr"/>
            <a:r>
              <a:rPr lang="en-US" dirty="0" smtClean="0">
                <a:latin typeface="Minion Pro"/>
                <a:cs typeface="Minion Pro"/>
              </a:rPr>
              <a:t>scheduler</a:t>
            </a:r>
            <a:endParaRPr lang="en-US" dirty="0">
              <a:latin typeface="Minion Pro"/>
              <a:cs typeface="Minion Pro"/>
            </a:endParaRPr>
          </a:p>
        </p:txBody>
      </p:sp>
      <p:sp>
        <p:nvSpPr>
          <p:cNvPr id="13" name="Rectangle 12"/>
          <p:cNvSpPr/>
          <p:nvPr/>
        </p:nvSpPr>
        <p:spPr>
          <a:xfrm>
            <a:off x="4497913" y="1377576"/>
            <a:ext cx="1979090" cy="6265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Minion Pro"/>
                <a:cs typeface="Minion Pro"/>
              </a:rPr>
              <a:t>User-level GC?</a:t>
            </a:r>
            <a:endParaRPr lang="en-US" dirty="0">
              <a:latin typeface="Minion Pro"/>
              <a:cs typeface="Minion Pro"/>
            </a:endParaRPr>
          </a:p>
        </p:txBody>
      </p:sp>
      <p:sp>
        <p:nvSpPr>
          <p:cNvPr id="19" name="Content Placeholder 2"/>
          <p:cNvSpPr txBox="1">
            <a:spLocks/>
          </p:cNvSpPr>
          <p:nvPr/>
        </p:nvSpPr>
        <p:spPr>
          <a:xfrm>
            <a:off x="478367" y="3386675"/>
            <a:ext cx="8199967" cy="3203213"/>
          </a:xfrm>
          <a:prstGeom prst="rect">
            <a:avLst/>
          </a:prstGeom>
          <a:ln>
            <a:noFill/>
            <a:prstDash val="sysDash"/>
          </a:ln>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Minion Pro"/>
                <a:cs typeface="Minion Pro"/>
              </a:rPr>
              <a:t>GC code can invoke itself!</a:t>
            </a:r>
          </a:p>
          <a:p>
            <a:pPr lvl="1"/>
            <a:r>
              <a:rPr lang="en-US" sz="2400" dirty="0" smtClean="0">
                <a:latin typeface="Minion Pro"/>
                <a:cs typeface="Minion Pro"/>
              </a:rPr>
              <a:t>Trigger GC and memory barriers</a:t>
            </a:r>
          </a:p>
          <a:p>
            <a:pPr lvl="1"/>
            <a:r>
              <a:rPr lang="en-US" sz="2400" dirty="0" smtClean="0">
                <a:solidFill>
                  <a:srgbClr val="000000"/>
                </a:solidFill>
                <a:latin typeface="Minion Pro"/>
                <a:cs typeface="Minion Pro"/>
              </a:rPr>
              <a:t>Similar to scheduler circularity issues</a:t>
            </a:r>
          </a:p>
          <a:p>
            <a:r>
              <a:rPr lang="en-US" sz="2800" dirty="0" smtClean="0">
                <a:solidFill>
                  <a:srgbClr val="000000"/>
                </a:solidFill>
                <a:latin typeface="Minion Pro"/>
                <a:cs typeface="Minion Pro"/>
              </a:rPr>
              <a:t>Do RTS GC for user-level GC code?</a:t>
            </a:r>
          </a:p>
        </p:txBody>
      </p:sp>
      <p:sp>
        <p:nvSpPr>
          <p:cNvPr id="4" name="TextBox 3"/>
          <p:cNvSpPr txBox="1"/>
          <p:nvPr/>
        </p:nvSpPr>
        <p:spPr>
          <a:xfrm>
            <a:off x="7062575" y="1053322"/>
            <a:ext cx="1569660" cy="2585323"/>
          </a:xfrm>
          <a:prstGeom prst="rect">
            <a:avLst/>
          </a:prstGeom>
          <a:noFill/>
        </p:spPr>
        <p:txBody>
          <a:bodyPr wrap="none" rtlCol="0">
            <a:spAutoFit/>
          </a:bodyPr>
          <a:lstStyle/>
          <a:p>
            <a:r>
              <a:rPr lang="en-US" dirty="0" smtClean="0"/>
              <a:t>Parallel, </a:t>
            </a:r>
          </a:p>
          <a:p>
            <a:r>
              <a:rPr lang="en-US" dirty="0" smtClean="0"/>
              <a:t>concurrent, </a:t>
            </a:r>
          </a:p>
          <a:p>
            <a:r>
              <a:rPr lang="en-US" dirty="0"/>
              <a:t>g</a:t>
            </a:r>
            <a:r>
              <a:rPr lang="en-US" dirty="0" smtClean="0"/>
              <a:t>enerational, </a:t>
            </a:r>
          </a:p>
          <a:p>
            <a:r>
              <a:rPr lang="en-US" dirty="0" smtClean="0"/>
              <a:t>thread-local,</a:t>
            </a:r>
          </a:p>
          <a:p>
            <a:r>
              <a:rPr lang="en-US" dirty="0"/>
              <a:t>m</a:t>
            </a:r>
            <a:r>
              <a:rPr lang="en-US" dirty="0" smtClean="0"/>
              <a:t>ark-sweep,</a:t>
            </a:r>
          </a:p>
          <a:p>
            <a:r>
              <a:rPr lang="en-US" dirty="0" smtClean="0"/>
              <a:t>mark-compact,</a:t>
            </a:r>
          </a:p>
          <a:p>
            <a:r>
              <a:rPr lang="en-US" dirty="0"/>
              <a:t>c</a:t>
            </a:r>
            <a:r>
              <a:rPr lang="en-US" dirty="0" smtClean="0"/>
              <a:t>opying</a:t>
            </a:r>
            <a:r>
              <a:rPr lang="en-US" dirty="0" smtClean="0"/>
              <a:t>,</a:t>
            </a:r>
          </a:p>
          <a:p>
            <a:r>
              <a:rPr lang="en-US" dirty="0" smtClean="0"/>
              <a:t>Immix</a:t>
            </a:r>
            <a:r>
              <a:rPr lang="en-US" dirty="0" smtClean="0"/>
              <a:t>,</a:t>
            </a:r>
          </a:p>
          <a:p>
            <a:r>
              <a:rPr lang="en-US" dirty="0" smtClean="0"/>
              <a:t>…</a:t>
            </a:r>
            <a:endParaRPr lang="en-US" dirty="0"/>
          </a:p>
        </p:txBody>
      </p:sp>
      <p:cxnSp>
        <p:nvCxnSpPr>
          <p:cNvPr id="9" name="Straight Arrow Connector 8"/>
          <p:cNvCxnSpPr>
            <a:stCxn id="13" idx="3"/>
            <a:endCxn id="4" idx="1"/>
          </p:cNvCxnSpPr>
          <p:nvPr/>
        </p:nvCxnSpPr>
        <p:spPr>
          <a:xfrm>
            <a:off x="6477003" y="1690843"/>
            <a:ext cx="585572" cy="65514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209855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9" grpId="0" build="p"/>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0" y="32661"/>
            <a:ext cx="9144000" cy="1372806"/>
          </a:xfrm>
          <a:prstGeom prst="rect">
            <a:avLst/>
          </a:prstGeom>
        </p:spPr>
        <p:txBody>
          <a:bodyPr>
            <a:normAutofit fontScale="8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30000"/>
              </a:lnSpc>
            </a:pPr>
            <a:r>
              <a:rPr lang="en-US" dirty="0" smtClean="0">
                <a:latin typeface="Minion Pro"/>
                <a:cs typeface="Minion Pro"/>
              </a:rPr>
              <a:t>Future directions:</a:t>
            </a:r>
          </a:p>
          <a:p>
            <a:pPr>
              <a:lnSpc>
                <a:spcPct val="130000"/>
              </a:lnSpc>
            </a:pPr>
            <a:r>
              <a:rPr lang="en-US" dirty="0" smtClean="0">
                <a:latin typeface="Minion Pro"/>
                <a:cs typeface="Minion Pro"/>
              </a:rPr>
              <a:t>Rx-CML → Eventually Consistent Programs</a:t>
            </a:r>
            <a:endParaRPr lang="en-US" dirty="0">
              <a:latin typeface="Minion Pro"/>
              <a:cs typeface="Minion Pro"/>
            </a:endParaRPr>
          </a:p>
        </p:txBody>
      </p:sp>
      <p:sp>
        <p:nvSpPr>
          <p:cNvPr id="17" name="TextBox 16"/>
          <p:cNvSpPr txBox="1"/>
          <p:nvPr/>
        </p:nvSpPr>
        <p:spPr>
          <a:xfrm>
            <a:off x="676110" y="3501107"/>
            <a:ext cx="7217683" cy="461665"/>
          </a:xfrm>
          <a:prstGeom prst="rect">
            <a:avLst/>
          </a:prstGeom>
          <a:noFill/>
          <a:ln>
            <a:solidFill>
              <a:schemeClr val="tx1"/>
            </a:solidFill>
            <a:prstDash val="dash"/>
          </a:ln>
        </p:spPr>
        <p:txBody>
          <a:bodyPr wrap="square" rtlCol="0">
            <a:spAutoFit/>
          </a:bodyPr>
          <a:lstStyle/>
          <a:p>
            <a:pPr algn="ctr"/>
            <a:r>
              <a:rPr lang="en-US" sz="2400" dirty="0" smtClean="0">
                <a:solidFill>
                  <a:srgbClr val="000000"/>
                </a:solidFill>
                <a:latin typeface="Minion Pro"/>
                <a:cs typeface="Minion Pro"/>
              </a:rPr>
              <a:t>Bank account, Shopping Carts, </a:t>
            </a:r>
            <a:r>
              <a:rPr lang="en-US" sz="2400" dirty="0" err="1" smtClean="0">
                <a:solidFill>
                  <a:srgbClr val="000000"/>
                </a:solidFill>
                <a:latin typeface="Minion Pro"/>
                <a:cs typeface="Minion Pro"/>
              </a:rPr>
              <a:t>Orderbooks</a:t>
            </a:r>
            <a:r>
              <a:rPr lang="en-US" sz="2400" dirty="0" smtClean="0">
                <a:solidFill>
                  <a:srgbClr val="000000"/>
                </a:solidFill>
                <a:latin typeface="Minion Pro"/>
                <a:cs typeface="Minion Pro"/>
              </a:rPr>
              <a:t>  </a:t>
            </a:r>
            <a:endParaRPr lang="en-US" sz="2400" dirty="0">
              <a:solidFill>
                <a:srgbClr val="000000"/>
              </a:solidFill>
              <a:latin typeface="Minion Pro"/>
              <a:cs typeface="Minion Pro"/>
            </a:endParaRPr>
          </a:p>
        </p:txBody>
      </p:sp>
      <p:cxnSp>
        <p:nvCxnSpPr>
          <p:cNvPr id="18" name="Straight Arrow Connector 17"/>
          <p:cNvCxnSpPr>
            <a:endCxn id="32" idx="0"/>
          </p:cNvCxnSpPr>
          <p:nvPr/>
        </p:nvCxnSpPr>
        <p:spPr>
          <a:xfrm flipH="1">
            <a:off x="1773902" y="3962772"/>
            <a:ext cx="1540546" cy="1238577"/>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endCxn id="41" idx="0"/>
          </p:cNvCxnSpPr>
          <p:nvPr/>
        </p:nvCxnSpPr>
        <p:spPr>
          <a:xfrm>
            <a:off x="4670778" y="3962772"/>
            <a:ext cx="0" cy="1244222"/>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48" idx="0"/>
          </p:cNvCxnSpPr>
          <p:nvPr/>
        </p:nvCxnSpPr>
        <p:spPr>
          <a:xfrm>
            <a:off x="6674556" y="3962772"/>
            <a:ext cx="1001975" cy="1252688"/>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2" name="Content Placeholder 2"/>
          <p:cNvSpPr txBox="1">
            <a:spLocks/>
          </p:cNvSpPr>
          <p:nvPr/>
        </p:nvSpPr>
        <p:spPr>
          <a:xfrm>
            <a:off x="243370" y="5201349"/>
            <a:ext cx="3061063" cy="8551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200" dirty="0" smtClean="0">
                <a:latin typeface="Minion Pro"/>
                <a:cs typeface="Minion Pro"/>
              </a:rPr>
              <a:t>Operations are </a:t>
            </a:r>
            <a:r>
              <a:rPr lang="en-US" sz="2200" i="1" dirty="0" smtClean="0">
                <a:solidFill>
                  <a:srgbClr val="008000"/>
                </a:solidFill>
                <a:latin typeface="Minion Pro"/>
                <a:cs typeface="Minion Pro"/>
              </a:rPr>
              <a:t>folds</a:t>
            </a:r>
            <a:r>
              <a:rPr lang="en-US" sz="2200" dirty="0" smtClean="0">
                <a:latin typeface="Minion Pro"/>
                <a:cs typeface="Minion Pro"/>
              </a:rPr>
              <a:t> over execution trace</a:t>
            </a:r>
          </a:p>
        </p:txBody>
      </p:sp>
      <p:sp>
        <p:nvSpPr>
          <p:cNvPr id="41" name="Content Placeholder 2"/>
          <p:cNvSpPr txBox="1">
            <a:spLocks/>
          </p:cNvSpPr>
          <p:nvPr/>
        </p:nvSpPr>
        <p:spPr>
          <a:xfrm>
            <a:off x="3140246" y="5206994"/>
            <a:ext cx="3061063" cy="8636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200" dirty="0" smtClean="0">
                <a:latin typeface="Minion Pro"/>
                <a:cs typeface="Minion Pro"/>
              </a:rPr>
              <a:t>Application-level consistency</a:t>
            </a:r>
          </a:p>
        </p:txBody>
      </p:sp>
      <p:sp>
        <p:nvSpPr>
          <p:cNvPr id="42" name="Rectangle 41"/>
          <p:cNvSpPr/>
          <p:nvPr/>
        </p:nvSpPr>
        <p:spPr>
          <a:xfrm>
            <a:off x="2002113" y="4182527"/>
            <a:ext cx="1312334" cy="6095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Datatype</a:t>
            </a:r>
            <a:r>
              <a:rPr lang="en-US" dirty="0" smtClean="0"/>
              <a:t> </a:t>
            </a:r>
          </a:p>
          <a:p>
            <a:pPr algn="ctr"/>
            <a:r>
              <a:rPr lang="en-US" dirty="0" smtClean="0"/>
              <a:t>definition</a:t>
            </a:r>
            <a:endParaRPr lang="en-US" dirty="0"/>
          </a:p>
        </p:txBody>
      </p:sp>
      <p:sp>
        <p:nvSpPr>
          <p:cNvPr id="43" name="Rectangle 42"/>
          <p:cNvSpPr/>
          <p:nvPr/>
        </p:nvSpPr>
        <p:spPr>
          <a:xfrm>
            <a:off x="3922889" y="4193816"/>
            <a:ext cx="1509891" cy="5983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Consistency</a:t>
            </a:r>
          </a:p>
          <a:p>
            <a:pPr algn="ctr"/>
            <a:r>
              <a:rPr lang="en-US" dirty="0" smtClean="0"/>
              <a:t>Specification</a:t>
            </a:r>
            <a:endParaRPr lang="en-US" dirty="0"/>
          </a:p>
        </p:txBody>
      </p:sp>
      <p:sp>
        <p:nvSpPr>
          <p:cNvPr id="46" name="Rectangle 45"/>
          <p:cNvSpPr/>
          <p:nvPr/>
        </p:nvSpPr>
        <p:spPr>
          <a:xfrm>
            <a:off x="6279443" y="4193816"/>
            <a:ext cx="1354667" cy="5983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Distributed spec. exec.</a:t>
            </a:r>
            <a:endParaRPr lang="en-US" dirty="0"/>
          </a:p>
        </p:txBody>
      </p:sp>
      <p:sp>
        <p:nvSpPr>
          <p:cNvPr id="48" name="Content Placeholder 2"/>
          <p:cNvSpPr txBox="1">
            <a:spLocks/>
          </p:cNvSpPr>
          <p:nvPr/>
        </p:nvSpPr>
        <p:spPr>
          <a:xfrm>
            <a:off x="6279443" y="5215460"/>
            <a:ext cx="2794175" cy="85513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dirty="0" smtClean="0">
                <a:latin typeface="Minion Pro"/>
                <a:cs typeface="Minion Pro"/>
              </a:rPr>
              <a:t>Rx-CML like WF Check @ </a:t>
            </a:r>
            <a:r>
              <a:rPr lang="en-US" sz="2000" dirty="0" smtClean="0">
                <a:solidFill>
                  <a:srgbClr val="008000"/>
                </a:solidFill>
                <a:latin typeface="Minion Pro"/>
                <a:cs typeface="Minion Pro"/>
              </a:rPr>
              <a:t>runtime</a:t>
            </a:r>
          </a:p>
        </p:txBody>
      </p:sp>
      <p:grpSp>
        <p:nvGrpSpPr>
          <p:cNvPr id="57" name="Group 56"/>
          <p:cNvGrpSpPr/>
          <p:nvPr/>
        </p:nvGrpSpPr>
        <p:grpSpPr>
          <a:xfrm>
            <a:off x="676109" y="1597368"/>
            <a:ext cx="3082255" cy="1687605"/>
            <a:chOff x="2699779" y="1840920"/>
            <a:chExt cx="3702279" cy="2333936"/>
          </a:xfrm>
        </p:grpSpPr>
        <p:pic>
          <p:nvPicPr>
            <p:cNvPr id="58" name="Picture 57"/>
            <p:cNvPicPr>
              <a:picLocks noChangeAspect="1"/>
            </p:cNvPicPr>
            <p:nvPr/>
          </p:nvPicPr>
          <p:blipFill>
            <a:blip r:embed="rId4"/>
            <a:stretch>
              <a:fillRect/>
            </a:stretch>
          </p:blipFill>
          <p:spPr>
            <a:xfrm>
              <a:off x="2699780" y="1840920"/>
              <a:ext cx="3550136" cy="1752599"/>
            </a:xfrm>
            <a:prstGeom prst="rect">
              <a:avLst/>
            </a:prstGeom>
          </p:spPr>
        </p:pic>
        <p:sp>
          <p:nvSpPr>
            <p:cNvPr id="59" name="TextBox 58"/>
            <p:cNvSpPr txBox="1"/>
            <p:nvPr/>
          </p:nvSpPr>
          <p:spPr>
            <a:xfrm>
              <a:off x="2699779" y="3664075"/>
              <a:ext cx="1592742" cy="510781"/>
            </a:xfrm>
            <a:prstGeom prst="rect">
              <a:avLst/>
            </a:prstGeom>
            <a:noFill/>
          </p:spPr>
          <p:txBody>
            <a:bodyPr wrap="none" rtlCol="0">
              <a:spAutoFit/>
            </a:bodyPr>
            <a:lstStyle/>
            <a:p>
              <a:r>
                <a:rPr lang="en-US" dirty="0" smtClean="0">
                  <a:solidFill>
                    <a:srgbClr val="008000"/>
                  </a:solidFill>
                  <a:latin typeface="Minion Pro"/>
                  <a:cs typeface="Minion Pro"/>
                </a:rPr>
                <a:t>Consistency</a:t>
              </a:r>
              <a:endParaRPr lang="en-US" dirty="0">
                <a:solidFill>
                  <a:srgbClr val="008000"/>
                </a:solidFill>
                <a:latin typeface="Minion Pro"/>
                <a:cs typeface="Minion Pro"/>
              </a:endParaRPr>
            </a:p>
          </p:txBody>
        </p:sp>
        <p:sp>
          <p:nvSpPr>
            <p:cNvPr id="60" name="TextBox 59"/>
            <p:cNvSpPr txBox="1"/>
            <p:nvPr/>
          </p:nvSpPr>
          <p:spPr>
            <a:xfrm>
              <a:off x="4917142" y="3664075"/>
              <a:ext cx="1484916" cy="510781"/>
            </a:xfrm>
            <a:prstGeom prst="rect">
              <a:avLst/>
            </a:prstGeom>
            <a:noFill/>
          </p:spPr>
          <p:txBody>
            <a:bodyPr wrap="none" rtlCol="0">
              <a:spAutoFit/>
            </a:bodyPr>
            <a:lstStyle/>
            <a:p>
              <a:r>
                <a:rPr lang="en-US" dirty="0" smtClean="0">
                  <a:solidFill>
                    <a:srgbClr val="FF0000"/>
                  </a:solidFill>
                  <a:latin typeface="Minion Pro"/>
                  <a:cs typeface="Minion Pro"/>
                </a:rPr>
                <a:t>Availability</a:t>
              </a:r>
              <a:endParaRPr lang="en-US" dirty="0">
                <a:solidFill>
                  <a:srgbClr val="FF0000"/>
                </a:solidFill>
                <a:latin typeface="Minion Pro"/>
                <a:cs typeface="Minion Pro"/>
              </a:endParaRPr>
            </a:p>
          </p:txBody>
        </p:sp>
      </p:grpSp>
      <p:sp>
        <p:nvSpPr>
          <p:cNvPr id="64" name="Rounded Rectangle 63"/>
          <p:cNvSpPr/>
          <p:nvPr/>
        </p:nvSpPr>
        <p:spPr>
          <a:xfrm>
            <a:off x="4670778" y="1569144"/>
            <a:ext cx="3386666" cy="52211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Minion Pro"/>
                <a:cs typeface="Minion Pro"/>
              </a:rPr>
              <a:t>Rx-CML: Speculative Execution!</a:t>
            </a:r>
            <a:endParaRPr lang="en-US" dirty="0">
              <a:latin typeface="Minion Pro"/>
              <a:cs typeface="Minion Pro"/>
            </a:endParaRPr>
          </a:p>
        </p:txBody>
      </p:sp>
      <p:sp>
        <p:nvSpPr>
          <p:cNvPr id="66" name="TextBox 65"/>
          <p:cNvSpPr txBox="1"/>
          <p:nvPr/>
        </p:nvSpPr>
        <p:spPr>
          <a:xfrm>
            <a:off x="4285400" y="2907540"/>
            <a:ext cx="1915909" cy="369332"/>
          </a:xfrm>
          <a:prstGeom prst="rect">
            <a:avLst/>
          </a:prstGeom>
          <a:noFill/>
        </p:spPr>
        <p:txBody>
          <a:bodyPr wrap="none" rtlCol="0">
            <a:spAutoFit/>
          </a:bodyPr>
          <a:lstStyle/>
          <a:p>
            <a:r>
              <a:rPr lang="en-US" dirty="0" smtClean="0">
                <a:solidFill>
                  <a:srgbClr val="008000"/>
                </a:solidFill>
                <a:latin typeface="Minion Pro"/>
                <a:cs typeface="Minion Pro"/>
              </a:rPr>
              <a:t>Strong consistency</a:t>
            </a:r>
            <a:endParaRPr lang="en-US" dirty="0">
              <a:solidFill>
                <a:srgbClr val="008000"/>
              </a:solidFill>
              <a:latin typeface="Minion Pro"/>
              <a:cs typeface="Minion Pro"/>
            </a:endParaRPr>
          </a:p>
        </p:txBody>
      </p:sp>
      <p:sp>
        <p:nvSpPr>
          <p:cNvPr id="67" name="TextBox 66"/>
          <p:cNvSpPr txBox="1"/>
          <p:nvPr/>
        </p:nvSpPr>
        <p:spPr>
          <a:xfrm>
            <a:off x="6828828" y="2907540"/>
            <a:ext cx="1733319" cy="369332"/>
          </a:xfrm>
          <a:prstGeom prst="rect">
            <a:avLst/>
          </a:prstGeom>
          <a:noFill/>
        </p:spPr>
        <p:txBody>
          <a:bodyPr wrap="none" rtlCol="0">
            <a:spAutoFit/>
          </a:bodyPr>
          <a:lstStyle/>
          <a:p>
            <a:r>
              <a:rPr lang="en-US" dirty="0" smtClean="0">
                <a:solidFill>
                  <a:srgbClr val="FF0000"/>
                </a:solidFill>
                <a:latin typeface="Minion Pro"/>
                <a:cs typeface="Minion Pro"/>
              </a:rPr>
              <a:t>Mostly</a:t>
            </a:r>
            <a:r>
              <a:rPr lang="en-US" dirty="0" smtClean="0">
                <a:solidFill>
                  <a:srgbClr val="008000"/>
                </a:solidFill>
                <a:latin typeface="Minion Pro"/>
                <a:cs typeface="Minion Pro"/>
              </a:rPr>
              <a:t> available</a:t>
            </a:r>
            <a:endParaRPr lang="en-US" dirty="0">
              <a:solidFill>
                <a:srgbClr val="008000"/>
              </a:solidFill>
              <a:latin typeface="Minion Pro"/>
              <a:cs typeface="Minion Pro"/>
            </a:endParaRPr>
          </a:p>
        </p:txBody>
      </p:sp>
      <p:cxnSp>
        <p:nvCxnSpPr>
          <p:cNvPr id="69" name="Straight Arrow Connector 68"/>
          <p:cNvCxnSpPr>
            <a:stCxn id="64" idx="2"/>
            <a:endCxn id="66" idx="0"/>
          </p:cNvCxnSpPr>
          <p:nvPr/>
        </p:nvCxnSpPr>
        <p:spPr>
          <a:xfrm flipH="1">
            <a:off x="5243355" y="2091255"/>
            <a:ext cx="1120756" cy="8162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4" idx="2"/>
            <a:endCxn id="67" idx="0"/>
          </p:cNvCxnSpPr>
          <p:nvPr/>
        </p:nvCxnSpPr>
        <p:spPr>
          <a:xfrm>
            <a:off x="6364111" y="2091255"/>
            <a:ext cx="1331377" cy="8162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5751693" y="6169374"/>
            <a:ext cx="1058333" cy="3104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Z3</a:t>
            </a:r>
            <a:endParaRPr lang="en-US" dirty="0"/>
          </a:p>
        </p:txBody>
      </p:sp>
      <p:cxnSp>
        <p:nvCxnSpPr>
          <p:cNvPr id="93" name="Straight Arrow Connector 92"/>
          <p:cNvCxnSpPr>
            <a:stCxn id="48" idx="2"/>
            <a:endCxn id="91" idx="3"/>
          </p:cNvCxnSpPr>
          <p:nvPr/>
        </p:nvCxnSpPr>
        <p:spPr>
          <a:xfrm flipH="1">
            <a:off x="6810026" y="6070594"/>
            <a:ext cx="866505" cy="254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41" idx="2"/>
            <a:endCxn id="91" idx="1"/>
          </p:cNvCxnSpPr>
          <p:nvPr/>
        </p:nvCxnSpPr>
        <p:spPr>
          <a:xfrm>
            <a:off x="4670778" y="6070594"/>
            <a:ext cx="1080915" cy="254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4203226" y="6137484"/>
            <a:ext cx="1346267" cy="646331"/>
          </a:xfrm>
          <a:prstGeom prst="rect">
            <a:avLst/>
          </a:prstGeom>
          <a:noFill/>
        </p:spPr>
        <p:txBody>
          <a:bodyPr wrap="none" rtlCol="0">
            <a:spAutoFit/>
          </a:bodyPr>
          <a:lstStyle/>
          <a:p>
            <a:pPr algn="ctr"/>
            <a:r>
              <a:rPr lang="en-US" dirty="0" smtClean="0"/>
              <a:t>Consistency</a:t>
            </a:r>
          </a:p>
          <a:p>
            <a:pPr algn="ctr"/>
            <a:r>
              <a:rPr lang="en-US" dirty="0" smtClean="0"/>
              <a:t>Specification</a:t>
            </a:r>
            <a:endParaRPr lang="en-US" dirty="0"/>
          </a:p>
        </p:txBody>
      </p:sp>
      <p:sp>
        <p:nvSpPr>
          <p:cNvPr id="98" name="TextBox 97"/>
          <p:cNvSpPr txBox="1"/>
          <p:nvPr/>
        </p:nvSpPr>
        <p:spPr>
          <a:xfrm>
            <a:off x="7064415" y="6137484"/>
            <a:ext cx="1365090" cy="646331"/>
          </a:xfrm>
          <a:prstGeom prst="rect">
            <a:avLst/>
          </a:prstGeom>
          <a:noFill/>
        </p:spPr>
        <p:txBody>
          <a:bodyPr wrap="none" rtlCol="0">
            <a:spAutoFit/>
          </a:bodyPr>
          <a:lstStyle/>
          <a:p>
            <a:pPr algn="ctr"/>
            <a:r>
              <a:rPr lang="en-US" dirty="0" smtClean="0"/>
              <a:t>Dependence </a:t>
            </a:r>
          </a:p>
          <a:p>
            <a:pPr algn="ctr"/>
            <a:r>
              <a:rPr lang="en-US" dirty="0" smtClean="0"/>
              <a:t>Graph</a:t>
            </a:r>
            <a:endParaRPr lang="en-US" dirty="0"/>
          </a:p>
        </p:txBody>
      </p:sp>
    </p:spTree>
    <p:custDataLst>
      <p:tags r:id="rId1"/>
    </p:custDataLst>
    <p:extLst>
      <p:ext uri="{BB962C8B-B14F-4D97-AF65-F5344CB8AC3E}">
        <p14:creationId xmlns:p14="http://schemas.microsoft.com/office/powerpoint/2010/main" val="2101207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2" grpId="0"/>
      <p:bldP spid="41" grpId="0"/>
      <p:bldP spid="42" grpId="0" animBg="1"/>
      <p:bldP spid="43" grpId="0" animBg="1"/>
      <p:bldP spid="46" grpId="0" animBg="1"/>
      <p:bldP spid="48" grpId="0"/>
      <p:bldP spid="64" grpId="0" animBg="1"/>
      <p:bldP spid="66" grpId="0"/>
      <p:bldP spid="67" grpId="0"/>
      <p:bldP spid="91" grpId="0" animBg="1"/>
      <p:bldP spid="97" grpId="0"/>
      <p:bldP spid="9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p:cNvSpPr/>
          <p:nvPr/>
        </p:nvSpPr>
        <p:spPr>
          <a:xfrm rot="11018464">
            <a:off x="112383" y="-172156"/>
            <a:ext cx="4078111" cy="366888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Freeform 16"/>
          <p:cNvSpPr/>
          <p:nvPr/>
        </p:nvSpPr>
        <p:spPr>
          <a:xfrm>
            <a:off x="5065889" y="3175000"/>
            <a:ext cx="4078111" cy="366888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24" name="Picture 23" descr="wooden_brid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972" y="1894723"/>
            <a:ext cx="4482136" cy="3000067"/>
          </a:xfrm>
          <a:prstGeom prst="rect">
            <a:avLst/>
          </a:prstGeom>
        </p:spPr>
      </p:pic>
      <p:pic>
        <p:nvPicPr>
          <p:cNvPr id="21" name="Picture 20"/>
          <p:cNvPicPr>
            <a:picLocks noChangeAspect="1"/>
          </p:cNvPicPr>
          <p:nvPr/>
        </p:nvPicPr>
        <p:blipFill>
          <a:blip r:embed="rId4"/>
          <a:stretch>
            <a:fillRect/>
          </a:stretch>
        </p:blipFill>
        <p:spPr>
          <a:xfrm>
            <a:off x="436432" y="0"/>
            <a:ext cx="1894723" cy="1894723"/>
          </a:xfrm>
          <a:prstGeom prst="rect">
            <a:avLst/>
          </a:prstGeom>
        </p:spPr>
      </p:pic>
      <p:sp>
        <p:nvSpPr>
          <p:cNvPr id="22" name="TextBox 21"/>
          <p:cNvSpPr txBox="1"/>
          <p:nvPr/>
        </p:nvSpPr>
        <p:spPr>
          <a:xfrm>
            <a:off x="248321" y="1870335"/>
            <a:ext cx="2082834" cy="646331"/>
          </a:xfrm>
          <a:prstGeom prst="rect">
            <a:avLst/>
          </a:prstGeom>
          <a:noFill/>
        </p:spPr>
        <p:txBody>
          <a:bodyPr wrap="none" rtlCol="0">
            <a:spAutoFit/>
          </a:bodyPr>
          <a:lstStyle/>
          <a:p>
            <a:pPr algn="ctr"/>
            <a:r>
              <a:rPr lang="en-US" dirty="0" smtClean="0">
                <a:latin typeface="Minion Pro"/>
                <a:cs typeface="Minion Pro"/>
              </a:rPr>
              <a:t>Safe and scalable </a:t>
            </a:r>
          </a:p>
          <a:p>
            <a:pPr algn="ctr"/>
            <a:r>
              <a:rPr lang="en-US" dirty="0" smtClean="0">
                <a:latin typeface="Minion Pro"/>
                <a:cs typeface="Minion Pro"/>
              </a:rPr>
              <a:t>concurrent program</a:t>
            </a:r>
            <a:endParaRPr lang="en-US" dirty="0">
              <a:latin typeface="Minion Pro"/>
              <a:cs typeface="Minion Pro"/>
            </a:endParaRPr>
          </a:p>
        </p:txBody>
      </p:sp>
      <p:pic>
        <p:nvPicPr>
          <p:cNvPr id="4" name="Picture 3" descr="Avatar_Happ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7804" y="4209684"/>
            <a:ext cx="1344566" cy="1899538"/>
          </a:xfrm>
          <a:prstGeom prst="rect">
            <a:avLst/>
          </a:prstGeom>
        </p:spPr>
      </p:pic>
      <p:pic>
        <p:nvPicPr>
          <p:cNvPr id="3" name="Picture 2"/>
          <p:cNvPicPr>
            <a:picLocks noChangeAspect="1"/>
          </p:cNvPicPr>
          <p:nvPr/>
        </p:nvPicPr>
        <p:blipFill>
          <a:blip r:embed="rId6"/>
          <a:stretch>
            <a:fillRect/>
          </a:stretch>
        </p:blipFill>
        <p:spPr>
          <a:xfrm>
            <a:off x="2331154" y="2085435"/>
            <a:ext cx="4462399" cy="3011496"/>
          </a:xfrm>
          <a:prstGeom prst="rect">
            <a:avLst/>
          </a:prstGeom>
        </p:spPr>
      </p:pic>
      <p:sp>
        <p:nvSpPr>
          <p:cNvPr id="23" name="TextBox 22"/>
          <p:cNvSpPr txBox="1"/>
          <p:nvPr/>
        </p:nvSpPr>
        <p:spPr>
          <a:xfrm>
            <a:off x="2697346" y="3886518"/>
            <a:ext cx="1604746" cy="1107996"/>
          </a:xfrm>
          <a:prstGeom prst="rect">
            <a:avLst/>
          </a:prstGeom>
          <a:noFill/>
        </p:spPr>
        <p:txBody>
          <a:bodyPr wrap="none" rtlCol="0">
            <a:spAutoFit/>
          </a:bodyPr>
          <a:lstStyle/>
          <a:p>
            <a:pPr algn="ctr"/>
            <a:r>
              <a:rPr lang="en-US" dirty="0" smtClean="0">
                <a:latin typeface="Minion Pro"/>
                <a:cs typeface="Minion Pro"/>
              </a:rPr>
              <a:t>FP abstractions</a:t>
            </a:r>
          </a:p>
          <a:p>
            <a:pPr algn="ctr"/>
            <a:r>
              <a:rPr lang="en-US" sz="2400" dirty="0" smtClean="0">
                <a:latin typeface="Minion Pro"/>
                <a:cs typeface="Minion Pro"/>
              </a:rPr>
              <a:t>+</a:t>
            </a:r>
          </a:p>
          <a:p>
            <a:pPr algn="ctr"/>
            <a:r>
              <a:rPr lang="en-US" sz="2400" i="1" dirty="0" smtClean="0">
                <a:solidFill>
                  <a:srgbClr val="008000"/>
                </a:solidFill>
                <a:latin typeface="Minion Pro"/>
                <a:cs typeface="Minion Pro"/>
              </a:rPr>
              <a:t>Verification</a:t>
            </a:r>
            <a:endParaRPr lang="en-US" sz="2400" i="1" dirty="0">
              <a:solidFill>
                <a:srgbClr val="008000"/>
              </a:solidFill>
              <a:latin typeface="Minion Pro"/>
              <a:cs typeface="Minion Pro"/>
            </a:endParaRPr>
          </a:p>
        </p:txBody>
      </p:sp>
      <p:pic>
        <p:nvPicPr>
          <p:cNvPr id="27" name="Picture 26"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6738" y="5129744"/>
            <a:ext cx="1616830" cy="787529"/>
          </a:xfrm>
          <a:prstGeom prst="rect">
            <a:avLst/>
          </a:prstGeom>
        </p:spPr>
      </p:pic>
      <p:sp>
        <p:nvSpPr>
          <p:cNvPr id="29" name="TextBox 28"/>
          <p:cNvSpPr txBox="1"/>
          <p:nvPr/>
        </p:nvSpPr>
        <p:spPr>
          <a:xfrm>
            <a:off x="2331155" y="5916891"/>
            <a:ext cx="1107996" cy="646331"/>
          </a:xfrm>
          <a:prstGeom prst="rect">
            <a:avLst/>
          </a:prstGeom>
          <a:noFill/>
        </p:spPr>
        <p:txBody>
          <a:bodyPr wrap="none" rtlCol="0">
            <a:spAutoFit/>
          </a:bodyPr>
          <a:lstStyle/>
          <a:p>
            <a:pPr algn="ctr"/>
            <a:r>
              <a:rPr lang="en-US" dirty="0" smtClean="0">
                <a:latin typeface="Minion Pro"/>
                <a:cs typeface="Minion Pro"/>
              </a:rPr>
              <a:t>Atomicity </a:t>
            </a:r>
          </a:p>
          <a:p>
            <a:r>
              <a:rPr lang="en-US" dirty="0" smtClean="0">
                <a:latin typeface="Minion Pro"/>
                <a:cs typeface="Minion Pro"/>
              </a:rPr>
              <a:t>violations</a:t>
            </a:r>
            <a:endParaRPr lang="en-US" dirty="0">
              <a:latin typeface="Minion Pro"/>
              <a:cs typeface="Minion Pro"/>
            </a:endParaRPr>
          </a:p>
        </p:txBody>
      </p:sp>
      <p:pic>
        <p:nvPicPr>
          <p:cNvPr id="30" name="Picture 29"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4854" y="835248"/>
            <a:ext cx="1616830" cy="787529"/>
          </a:xfrm>
          <a:prstGeom prst="rect">
            <a:avLst/>
          </a:prstGeom>
        </p:spPr>
      </p:pic>
      <p:sp>
        <p:nvSpPr>
          <p:cNvPr id="32" name="TextBox 31"/>
          <p:cNvSpPr txBox="1"/>
          <p:nvPr/>
        </p:nvSpPr>
        <p:spPr>
          <a:xfrm>
            <a:off x="7398049" y="1622395"/>
            <a:ext cx="1095172" cy="369332"/>
          </a:xfrm>
          <a:prstGeom prst="rect">
            <a:avLst/>
          </a:prstGeom>
          <a:noFill/>
        </p:spPr>
        <p:txBody>
          <a:bodyPr wrap="none" rtlCol="0">
            <a:spAutoFit/>
          </a:bodyPr>
          <a:lstStyle/>
          <a:p>
            <a:r>
              <a:rPr lang="en-US" dirty="0" smtClean="0">
                <a:latin typeface="Minion Pro"/>
                <a:cs typeface="Minion Pro"/>
              </a:rPr>
              <a:t>Deadlock</a:t>
            </a:r>
            <a:endParaRPr lang="en-US" dirty="0">
              <a:latin typeface="Minion Pro"/>
              <a:cs typeface="Minion Pro"/>
            </a:endParaRPr>
          </a:p>
        </p:txBody>
      </p:sp>
      <p:pic>
        <p:nvPicPr>
          <p:cNvPr id="34" name="Picture 33"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 y="3422155"/>
            <a:ext cx="1616830" cy="787529"/>
          </a:xfrm>
          <a:prstGeom prst="rect">
            <a:avLst/>
          </a:prstGeom>
        </p:spPr>
      </p:pic>
      <p:sp>
        <p:nvSpPr>
          <p:cNvPr id="35" name="TextBox 34"/>
          <p:cNvSpPr txBox="1"/>
          <p:nvPr/>
        </p:nvSpPr>
        <p:spPr>
          <a:xfrm>
            <a:off x="248321" y="4209302"/>
            <a:ext cx="1261884" cy="646331"/>
          </a:xfrm>
          <a:prstGeom prst="rect">
            <a:avLst/>
          </a:prstGeom>
          <a:noFill/>
        </p:spPr>
        <p:txBody>
          <a:bodyPr wrap="none" rtlCol="0">
            <a:spAutoFit/>
          </a:bodyPr>
          <a:lstStyle/>
          <a:p>
            <a:pPr algn="ctr"/>
            <a:r>
              <a:rPr lang="en-US" dirty="0" smtClean="0">
                <a:latin typeface="Minion Pro"/>
                <a:cs typeface="Minion Pro"/>
              </a:rPr>
              <a:t>Eventual</a:t>
            </a:r>
          </a:p>
          <a:p>
            <a:pPr algn="ctr"/>
            <a:r>
              <a:rPr lang="en-US" dirty="0" smtClean="0">
                <a:latin typeface="Minion Pro"/>
                <a:cs typeface="Minion Pro"/>
              </a:rPr>
              <a:t>consistency</a:t>
            </a:r>
            <a:endParaRPr lang="en-US" dirty="0">
              <a:latin typeface="Minion Pro"/>
              <a:cs typeface="Minion Pro"/>
            </a:endParaRPr>
          </a:p>
        </p:txBody>
      </p:sp>
      <p:pic>
        <p:nvPicPr>
          <p:cNvPr id="36" name="Picture 35"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0" y="5106745"/>
            <a:ext cx="1616830" cy="787529"/>
          </a:xfrm>
          <a:prstGeom prst="rect">
            <a:avLst/>
          </a:prstGeom>
        </p:spPr>
      </p:pic>
      <p:sp>
        <p:nvSpPr>
          <p:cNvPr id="37" name="TextBox 36"/>
          <p:cNvSpPr txBox="1"/>
          <p:nvPr/>
        </p:nvSpPr>
        <p:spPr>
          <a:xfrm>
            <a:off x="271641" y="5893892"/>
            <a:ext cx="1190172" cy="646331"/>
          </a:xfrm>
          <a:prstGeom prst="rect">
            <a:avLst/>
          </a:prstGeom>
          <a:noFill/>
        </p:spPr>
        <p:txBody>
          <a:bodyPr wrap="none" rtlCol="0">
            <a:spAutoFit/>
          </a:bodyPr>
          <a:lstStyle/>
          <a:p>
            <a:pPr algn="ctr"/>
            <a:r>
              <a:rPr lang="en-US" dirty="0" smtClean="0">
                <a:latin typeface="Minion Pro"/>
                <a:cs typeface="Minion Pro"/>
              </a:rPr>
              <a:t>Non-cache</a:t>
            </a:r>
          </a:p>
          <a:p>
            <a:pPr algn="ctr"/>
            <a:r>
              <a:rPr lang="en-US" dirty="0" smtClean="0">
                <a:latin typeface="Minion Pro"/>
                <a:cs typeface="Minion Pro"/>
              </a:rPr>
              <a:t>coherence</a:t>
            </a:r>
            <a:endParaRPr lang="en-US" dirty="0">
              <a:latin typeface="Minion Pro"/>
              <a:cs typeface="Minion Pro"/>
            </a:endParaRPr>
          </a:p>
        </p:txBody>
      </p:sp>
      <p:pic>
        <p:nvPicPr>
          <p:cNvPr id="38" name="Picture 37"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6259" y="235737"/>
            <a:ext cx="1616830" cy="787529"/>
          </a:xfrm>
          <a:prstGeom prst="rect">
            <a:avLst/>
          </a:prstGeom>
        </p:spPr>
      </p:pic>
      <p:sp>
        <p:nvSpPr>
          <p:cNvPr id="39" name="TextBox 38"/>
          <p:cNvSpPr txBox="1"/>
          <p:nvPr/>
        </p:nvSpPr>
        <p:spPr>
          <a:xfrm>
            <a:off x="4854222" y="1022884"/>
            <a:ext cx="1060905" cy="369332"/>
          </a:xfrm>
          <a:prstGeom prst="rect">
            <a:avLst/>
          </a:prstGeom>
          <a:noFill/>
        </p:spPr>
        <p:txBody>
          <a:bodyPr wrap="none" rtlCol="0">
            <a:spAutoFit/>
          </a:bodyPr>
          <a:lstStyle/>
          <a:p>
            <a:pPr algn="ctr"/>
            <a:r>
              <a:rPr lang="en-US" dirty="0" smtClean="0">
                <a:latin typeface="Minion Pro"/>
                <a:cs typeface="Minion Pro"/>
              </a:rPr>
              <a:t>Data race</a:t>
            </a:r>
            <a:endParaRPr lang="en-US" dirty="0">
              <a:latin typeface="Minion Pro"/>
              <a:cs typeface="Minion Pro"/>
            </a:endParaRPr>
          </a:p>
        </p:txBody>
      </p:sp>
      <p:pic>
        <p:nvPicPr>
          <p:cNvPr id="41" name="Picture 40" descr="Shark-Fi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3251" y="1428107"/>
            <a:ext cx="1616830" cy="787529"/>
          </a:xfrm>
          <a:prstGeom prst="rect">
            <a:avLst/>
          </a:prstGeom>
        </p:spPr>
      </p:pic>
      <p:sp>
        <p:nvSpPr>
          <p:cNvPr id="43" name="TextBox 42"/>
          <p:cNvSpPr txBox="1"/>
          <p:nvPr/>
        </p:nvSpPr>
        <p:spPr>
          <a:xfrm>
            <a:off x="5483251" y="2215254"/>
            <a:ext cx="1556836" cy="646331"/>
          </a:xfrm>
          <a:prstGeom prst="rect">
            <a:avLst/>
          </a:prstGeom>
          <a:noFill/>
        </p:spPr>
        <p:txBody>
          <a:bodyPr wrap="none" rtlCol="0">
            <a:spAutoFit/>
          </a:bodyPr>
          <a:lstStyle/>
          <a:p>
            <a:pPr algn="ctr"/>
            <a:r>
              <a:rPr lang="en-US" dirty="0" smtClean="0">
                <a:latin typeface="Minion Pro"/>
                <a:cs typeface="Minion Pro"/>
              </a:rPr>
              <a:t>Weak memory </a:t>
            </a:r>
          </a:p>
          <a:p>
            <a:pPr algn="ctr"/>
            <a:r>
              <a:rPr lang="en-US" dirty="0" smtClean="0">
                <a:latin typeface="Minion Pro"/>
                <a:cs typeface="Minion Pro"/>
              </a:rPr>
              <a:t>semantics</a:t>
            </a:r>
            <a:endParaRPr lang="en-US" dirty="0">
              <a:latin typeface="Minion Pro"/>
              <a:cs typeface="Minion Pro"/>
            </a:endParaRPr>
          </a:p>
        </p:txBody>
      </p:sp>
    </p:spTree>
    <p:extLst>
      <p:ext uri="{BB962C8B-B14F-4D97-AF65-F5344CB8AC3E}">
        <p14:creationId xmlns:p14="http://schemas.microsoft.com/office/powerpoint/2010/main" val="165787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605366" y="218925"/>
            <a:ext cx="7933267" cy="8805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Future directions – Verification</a:t>
            </a:r>
            <a:endParaRPr lang="en-US" dirty="0">
              <a:latin typeface="Minion Pro"/>
              <a:cs typeface="Minion Pro"/>
            </a:endParaRPr>
          </a:p>
        </p:txBody>
      </p:sp>
      <p:cxnSp>
        <p:nvCxnSpPr>
          <p:cNvPr id="6" name="Straight Connector 5"/>
          <p:cNvCxnSpPr/>
          <p:nvPr/>
        </p:nvCxnSpPr>
        <p:spPr>
          <a:xfrm>
            <a:off x="2980267" y="2170269"/>
            <a:ext cx="318346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980267" y="2170269"/>
            <a:ext cx="914809" cy="369332"/>
          </a:xfrm>
          <a:prstGeom prst="rect">
            <a:avLst/>
          </a:prstGeom>
          <a:noFill/>
        </p:spPr>
        <p:txBody>
          <a:bodyPr wrap="none" rtlCol="0">
            <a:spAutoFit/>
          </a:bodyPr>
          <a:lstStyle/>
          <a:p>
            <a:r>
              <a:rPr lang="en-US" dirty="0" smtClean="0">
                <a:latin typeface="Minion Pro"/>
                <a:cs typeface="Minion Pro"/>
              </a:rPr>
              <a:t>RTS - C</a:t>
            </a:r>
            <a:endParaRPr lang="en-US" dirty="0">
              <a:latin typeface="Minion Pro"/>
              <a:cs typeface="Minion Pro"/>
            </a:endParaRPr>
          </a:p>
        </p:txBody>
      </p:sp>
      <p:sp>
        <p:nvSpPr>
          <p:cNvPr id="8" name="TextBox 7"/>
          <p:cNvSpPr txBox="1"/>
          <p:nvPr/>
        </p:nvSpPr>
        <p:spPr>
          <a:xfrm>
            <a:off x="2980267" y="1765466"/>
            <a:ext cx="889987" cy="369332"/>
          </a:xfrm>
          <a:prstGeom prst="rect">
            <a:avLst/>
          </a:prstGeom>
          <a:noFill/>
        </p:spPr>
        <p:txBody>
          <a:bodyPr wrap="none" rtlCol="0">
            <a:spAutoFit/>
          </a:bodyPr>
          <a:lstStyle/>
          <a:p>
            <a:r>
              <a:rPr lang="en-US" dirty="0" smtClean="0">
                <a:latin typeface="Minion Pro"/>
                <a:cs typeface="Minion Pro"/>
              </a:rPr>
              <a:t>Haskell</a:t>
            </a:r>
            <a:endParaRPr lang="en-US" dirty="0">
              <a:latin typeface="Minion Pro"/>
              <a:cs typeface="Minion Pro"/>
            </a:endParaRPr>
          </a:p>
        </p:txBody>
      </p:sp>
      <p:sp>
        <p:nvSpPr>
          <p:cNvPr id="10" name="Rectangle 9"/>
          <p:cNvSpPr/>
          <p:nvPr/>
        </p:nvSpPr>
        <p:spPr>
          <a:xfrm>
            <a:off x="4260848" y="2345984"/>
            <a:ext cx="1536712" cy="6265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Minion Pro"/>
                <a:cs typeface="Minion Pro"/>
              </a:rPr>
              <a:t>Concurrency Substrate</a:t>
            </a:r>
            <a:endParaRPr lang="en-US" dirty="0">
              <a:latin typeface="Minion Pro"/>
              <a:cs typeface="Minion Pro"/>
            </a:endParaRPr>
          </a:p>
        </p:txBody>
      </p:sp>
      <p:sp>
        <p:nvSpPr>
          <p:cNvPr id="12" name="Rectangle 11"/>
          <p:cNvSpPr/>
          <p:nvPr/>
        </p:nvSpPr>
        <p:spPr>
          <a:xfrm>
            <a:off x="4260848" y="1384467"/>
            <a:ext cx="1536712" cy="6265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Minion Pro"/>
                <a:cs typeface="Minion Pro"/>
              </a:rPr>
              <a:t>User-level</a:t>
            </a:r>
          </a:p>
          <a:p>
            <a:pPr algn="ctr"/>
            <a:r>
              <a:rPr lang="en-US" dirty="0" smtClean="0">
                <a:latin typeface="Minion Pro"/>
                <a:cs typeface="Minion Pro"/>
              </a:rPr>
              <a:t>scheduler</a:t>
            </a:r>
            <a:endParaRPr lang="en-US" dirty="0">
              <a:latin typeface="Minion Pro"/>
              <a:cs typeface="Minion Pro"/>
            </a:endParaRPr>
          </a:p>
        </p:txBody>
      </p:sp>
      <p:sp>
        <p:nvSpPr>
          <p:cNvPr id="23" name="Content Placeholder 2"/>
          <p:cNvSpPr txBox="1">
            <a:spLocks/>
          </p:cNvSpPr>
          <p:nvPr/>
        </p:nvSpPr>
        <p:spPr>
          <a:xfrm>
            <a:off x="478367" y="3115742"/>
            <a:ext cx="8199967" cy="3437458"/>
          </a:xfrm>
          <a:prstGeom prst="rect">
            <a:avLst/>
          </a:prstGeom>
          <a:ln>
            <a:noFill/>
            <a:prstDash val="sysDash"/>
          </a:ln>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latin typeface="Minion Pro"/>
                <a:cs typeface="Minion Pro"/>
              </a:rPr>
              <a:t>User-level schedulers can go wrong</a:t>
            </a:r>
          </a:p>
          <a:p>
            <a:pPr lvl="1"/>
            <a:r>
              <a:rPr lang="en-US" sz="2400" dirty="0" smtClean="0">
                <a:solidFill>
                  <a:srgbClr val="FF0000"/>
                </a:solidFill>
                <a:latin typeface="Minion Pro"/>
                <a:cs typeface="Minion Pro"/>
              </a:rPr>
              <a:t>Lose threads, hog processors, etc. </a:t>
            </a:r>
          </a:p>
          <a:p>
            <a:pPr marL="342900" lvl="1" indent="-342900">
              <a:buFont typeface="Arial"/>
              <a:buChar char="•"/>
            </a:pPr>
            <a:r>
              <a:rPr lang="en-US" dirty="0" smtClean="0">
                <a:latin typeface="Minion Pro"/>
                <a:cs typeface="Minion Pro"/>
              </a:rPr>
              <a:t>Verify </a:t>
            </a:r>
            <a:r>
              <a:rPr lang="en-US" dirty="0">
                <a:latin typeface="Minion Pro"/>
                <a:cs typeface="Minion Pro"/>
              </a:rPr>
              <a:t>the functional correctness of ULS</a:t>
            </a:r>
            <a:endParaRPr lang="en-US" baseline="30000" dirty="0">
              <a:latin typeface="Minion Pro"/>
              <a:cs typeface="Minion Pro"/>
            </a:endParaRPr>
          </a:p>
          <a:p>
            <a:pPr lvl="1"/>
            <a:r>
              <a:rPr lang="en-US" sz="2400" dirty="0" smtClean="0">
                <a:latin typeface="Minion Pro"/>
                <a:cs typeface="Minion Pro"/>
              </a:rPr>
              <a:t>Correct </a:t>
            </a:r>
            <a:r>
              <a:rPr lang="en-US" sz="2400" dirty="0">
                <a:latin typeface="Minion Pro"/>
                <a:cs typeface="Minion Pro"/>
              </a:rPr>
              <a:t>Scheduler ⇒ Each thread runs as if given its </a:t>
            </a:r>
            <a:r>
              <a:rPr lang="en-US" sz="2400" dirty="0">
                <a:solidFill>
                  <a:srgbClr val="0000FF"/>
                </a:solidFill>
                <a:latin typeface="Minion Pro"/>
                <a:cs typeface="Minion Pro"/>
              </a:rPr>
              <a:t>own processor</a:t>
            </a:r>
            <a:r>
              <a:rPr lang="en-US" sz="2400" dirty="0">
                <a:latin typeface="Minion Pro"/>
                <a:cs typeface="Minion Pro"/>
              </a:rPr>
              <a:t> and </a:t>
            </a:r>
            <a:r>
              <a:rPr lang="en-US" sz="2400" dirty="0">
                <a:solidFill>
                  <a:srgbClr val="0000FF"/>
                </a:solidFill>
                <a:latin typeface="Minion Pro"/>
                <a:cs typeface="Minion Pro"/>
              </a:rPr>
              <a:t>register </a:t>
            </a:r>
            <a:r>
              <a:rPr lang="en-US" sz="2400" dirty="0" smtClean="0">
                <a:solidFill>
                  <a:srgbClr val="0000FF"/>
                </a:solidFill>
                <a:latin typeface="Minion Pro"/>
                <a:cs typeface="Minion Pro"/>
              </a:rPr>
              <a:t>set</a:t>
            </a:r>
          </a:p>
          <a:p>
            <a:r>
              <a:rPr lang="en-US" sz="2800" dirty="0" smtClean="0">
                <a:solidFill>
                  <a:srgbClr val="000000"/>
                </a:solidFill>
                <a:latin typeface="Minion Pro"/>
                <a:cs typeface="Minion Pro"/>
              </a:rPr>
              <a:t>Scheduler access under STM </a:t>
            </a:r>
            <a:r>
              <a:rPr lang="en-US" sz="2400" dirty="0" smtClean="0">
                <a:latin typeface="Minion Pro"/>
                <a:cs typeface="Minion Pro"/>
              </a:rPr>
              <a:t>⇒ </a:t>
            </a:r>
            <a:r>
              <a:rPr lang="en-US" sz="2400" i="1" dirty="0" smtClean="0">
                <a:solidFill>
                  <a:srgbClr val="008000"/>
                </a:solidFill>
                <a:latin typeface="Minion Pro"/>
                <a:cs typeface="Minion Pro"/>
              </a:rPr>
              <a:t>sequential process!</a:t>
            </a:r>
            <a:endParaRPr lang="en-US" sz="2400" i="1" dirty="0">
              <a:solidFill>
                <a:srgbClr val="008000"/>
              </a:solidFill>
              <a:latin typeface="Minion Pro"/>
              <a:cs typeface="Minion Pro"/>
            </a:endParaRPr>
          </a:p>
        </p:txBody>
      </p:sp>
    </p:spTree>
    <p:extLst>
      <p:ext uri="{BB962C8B-B14F-4D97-AF65-F5344CB8AC3E}">
        <p14:creationId xmlns:p14="http://schemas.microsoft.com/office/powerpoint/2010/main" val="632356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60856" y="926174"/>
            <a:ext cx="5818471" cy="4799169"/>
            <a:chOff x="-6096" y="-123295"/>
            <a:chExt cx="9150096" cy="6967184"/>
          </a:xfrm>
        </p:grpSpPr>
        <p:sp>
          <p:nvSpPr>
            <p:cNvPr id="17" name="Freeform 16"/>
            <p:cNvSpPr/>
            <p:nvPr/>
          </p:nvSpPr>
          <p:spPr>
            <a:xfrm>
              <a:off x="5065889" y="3175000"/>
              <a:ext cx="4078111" cy="366888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p>
          </p:txBody>
        </p:sp>
        <p:sp>
          <p:nvSpPr>
            <p:cNvPr id="18" name="Freeform 17"/>
            <p:cNvSpPr/>
            <p:nvPr/>
          </p:nvSpPr>
          <p:spPr>
            <a:xfrm rot="11018464">
              <a:off x="110699" y="-123295"/>
              <a:ext cx="4081476" cy="3620077"/>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dirty="0"/>
            </a:p>
          </p:txBody>
        </p:sp>
        <p:pic>
          <p:nvPicPr>
            <p:cNvPr id="21" name="Picture 20"/>
            <p:cNvPicPr>
              <a:picLocks noChangeAspect="1"/>
            </p:cNvPicPr>
            <p:nvPr/>
          </p:nvPicPr>
          <p:blipFill>
            <a:blip r:embed="rId3"/>
            <a:stretch>
              <a:fillRect/>
            </a:stretch>
          </p:blipFill>
          <p:spPr>
            <a:xfrm>
              <a:off x="436432" y="0"/>
              <a:ext cx="1894723" cy="1894723"/>
            </a:xfrm>
            <a:prstGeom prst="rect">
              <a:avLst/>
            </a:prstGeom>
          </p:spPr>
        </p:pic>
        <p:sp>
          <p:nvSpPr>
            <p:cNvPr id="22" name="TextBox 21"/>
            <p:cNvSpPr txBox="1"/>
            <p:nvPr/>
          </p:nvSpPr>
          <p:spPr>
            <a:xfrm>
              <a:off x="-4981" y="1870334"/>
              <a:ext cx="2589442" cy="759584"/>
            </a:xfrm>
            <a:prstGeom prst="rect">
              <a:avLst/>
            </a:prstGeom>
            <a:noFill/>
          </p:spPr>
          <p:txBody>
            <a:bodyPr wrap="none" rtlCol="0">
              <a:spAutoFit/>
            </a:bodyPr>
            <a:lstStyle/>
            <a:p>
              <a:pPr algn="ctr"/>
              <a:r>
                <a:rPr lang="en-US" sz="1400" dirty="0" smtClean="0">
                  <a:latin typeface="Minion Pro"/>
                  <a:cs typeface="Minion Pro"/>
                </a:rPr>
                <a:t>Safe and scalable </a:t>
              </a:r>
            </a:p>
            <a:p>
              <a:pPr algn="ctr"/>
              <a:r>
                <a:rPr lang="en-US" sz="1400" dirty="0" smtClean="0">
                  <a:latin typeface="Minion Pro"/>
                  <a:cs typeface="Minion Pro"/>
                </a:rPr>
                <a:t>concurrent program</a:t>
              </a:r>
              <a:endParaRPr lang="en-US" sz="1400" dirty="0">
                <a:latin typeface="Minion Pro"/>
                <a:cs typeface="Minion Pro"/>
              </a:endParaRPr>
            </a:p>
          </p:txBody>
        </p:sp>
        <p:pic>
          <p:nvPicPr>
            <p:cNvPr id="4" name="Picture 3" descr="Avatar_Hap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1155" y="133521"/>
              <a:ext cx="1221301" cy="1725395"/>
            </a:xfrm>
            <a:prstGeom prst="rect">
              <a:avLst/>
            </a:prstGeom>
          </p:spPr>
        </p:pic>
        <p:pic>
          <p:nvPicPr>
            <p:cNvPr id="3" name="Picture 2"/>
            <p:cNvPicPr>
              <a:picLocks noChangeAspect="1"/>
            </p:cNvPicPr>
            <p:nvPr/>
          </p:nvPicPr>
          <p:blipFill>
            <a:blip r:embed="rId5"/>
            <a:stretch>
              <a:fillRect/>
            </a:stretch>
          </p:blipFill>
          <p:spPr>
            <a:xfrm>
              <a:off x="2331154" y="2085435"/>
              <a:ext cx="4462399" cy="3011496"/>
            </a:xfrm>
            <a:prstGeom prst="rect">
              <a:avLst/>
            </a:prstGeom>
          </p:spPr>
        </p:pic>
        <p:sp>
          <p:nvSpPr>
            <p:cNvPr id="23" name="TextBox 22"/>
            <p:cNvSpPr txBox="1"/>
            <p:nvPr/>
          </p:nvSpPr>
          <p:spPr>
            <a:xfrm>
              <a:off x="1980242" y="3886517"/>
              <a:ext cx="3038960" cy="1072354"/>
            </a:xfrm>
            <a:prstGeom prst="rect">
              <a:avLst/>
            </a:prstGeom>
            <a:noFill/>
          </p:spPr>
          <p:txBody>
            <a:bodyPr wrap="none" rtlCol="0">
              <a:spAutoFit/>
            </a:bodyPr>
            <a:lstStyle/>
            <a:p>
              <a:pPr algn="ctr"/>
              <a:r>
                <a:rPr lang="en-US" sz="1400" dirty="0" smtClean="0">
                  <a:latin typeface="Minion Pro"/>
                  <a:cs typeface="Minion Pro"/>
                </a:rPr>
                <a:t>Scalable FP abstractions</a:t>
              </a:r>
            </a:p>
            <a:p>
              <a:pPr algn="ctr"/>
              <a:r>
                <a:rPr lang="en-US" sz="1400" dirty="0" smtClean="0">
                  <a:latin typeface="Minion Pro"/>
                  <a:cs typeface="Minion Pro"/>
                </a:rPr>
                <a:t>+</a:t>
              </a:r>
            </a:p>
            <a:p>
              <a:pPr algn="ctr"/>
              <a:r>
                <a:rPr lang="en-US" sz="1400" i="1" dirty="0" smtClean="0">
                  <a:solidFill>
                    <a:srgbClr val="008000"/>
                  </a:solidFill>
                  <a:latin typeface="Minion Pro"/>
                  <a:cs typeface="Minion Pro"/>
                </a:rPr>
                <a:t>Verification, Testing, etc.</a:t>
              </a:r>
              <a:endParaRPr lang="en-US" sz="1400" i="1" dirty="0">
                <a:solidFill>
                  <a:srgbClr val="008000"/>
                </a:solidFill>
                <a:latin typeface="Minion Pro"/>
                <a:cs typeface="Minion Pro"/>
              </a:endParaRPr>
            </a:p>
          </p:txBody>
        </p:sp>
        <p:pic>
          <p:nvPicPr>
            <p:cNvPr id="27" name="Picture 26"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6738" y="5129744"/>
              <a:ext cx="1616830" cy="787529"/>
            </a:xfrm>
            <a:prstGeom prst="rect">
              <a:avLst/>
            </a:prstGeom>
          </p:spPr>
        </p:pic>
        <p:sp>
          <p:nvSpPr>
            <p:cNvPr id="29" name="TextBox 28"/>
            <p:cNvSpPr txBox="1"/>
            <p:nvPr/>
          </p:nvSpPr>
          <p:spPr>
            <a:xfrm>
              <a:off x="2175275" y="5916891"/>
              <a:ext cx="1419756" cy="759584"/>
            </a:xfrm>
            <a:prstGeom prst="rect">
              <a:avLst/>
            </a:prstGeom>
            <a:noFill/>
          </p:spPr>
          <p:txBody>
            <a:bodyPr wrap="none" rtlCol="0">
              <a:spAutoFit/>
            </a:bodyPr>
            <a:lstStyle/>
            <a:p>
              <a:pPr algn="ctr"/>
              <a:r>
                <a:rPr lang="en-US" sz="1400" dirty="0" smtClean="0">
                  <a:latin typeface="Minion Pro"/>
                  <a:cs typeface="Minion Pro"/>
                </a:rPr>
                <a:t>Atomicity </a:t>
              </a:r>
            </a:p>
            <a:p>
              <a:r>
                <a:rPr lang="en-US" sz="1400" dirty="0" smtClean="0">
                  <a:latin typeface="Minion Pro"/>
                  <a:cs typeface="Minion Pro"/>
                </a:rPr>
                <a:t>violations</a:t>
              </a:r>
              <a:endParaRPr lang="en-US" sz="1400" dirty="0">
                <a:latin typeface="Minion Pro"/>
                <a:cs typeface="Minion Pro"/>
              </a:endParaRPr>
            </a:p>
          </p:txBody>
        </p:sp>
        <p:pic>
          <p:nvPicPr>
            <p:cNvPr id="30" name="Picture 29"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4854" y="835248"/>
              <a:ext cx="1616830" cy="787529"/>
            </a:xfrm>
            <a:prstGeom prst="rect">
              <a:avLst/>
            </a:prstGeom>
          </p:spPr>
        </p:pic>
        <p:sp>
          <p:nvSpPr>
            <p:cNvPr id="32" name="TextBox 31"/>
            <p:cNvSpPr txBox="1"/>
            <p:nvPr/>
          </p:nvSpPr>
          <p:spPr>
            <a:xfrm>
              <a:off x="7398050" y="1622395"/>
              <a:ext cx="1399589" cy="446815"/>
            </a:xfrm>
            <a:prstGeom prst="rect">
              <a:avLst/>
            </a:prstGeom>
            <a:noFill/>
          </p:spPr>
          <p:txBody>
            <a:bodyPr wrap="none" rtlCol="0">
              <a:spAutoFit/>
            </a:bodyPr>
            <a:lstStyle/>
            <a:p>
              <a:r>
                <a:rPr lang="en-US" sz="1400" dirty="0" smtClean="0">
                  <a:latin typeface="Minion Pro"/>
                  <a:cs typeface="Minion Pro"/>
                </a:rPr>
                <a:t>Deadlock</a:t>
              </a:r>
              <a:endParaRPr lang="en-US" sz="1400" dirty="0">
                <a:latin typeface="Minion Pro"/>
                <a:cs typeface="Minion Pro"/>
              </a:endParaRPr>
            </a:p>
          </p:txBody>
        </p:sp>
        <p:pic>
          <p:nvPicPr>
            <p:cNvPr id="34" name="Picture 33"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 y="3422155"/>
              <a:ext cx="1616830" cy="787529"/>
            </a:xfrm>
            <a:prstGeom prst="rect">
              <a:avLst/>
            </a:prstGeom>
          </p:spPr>
        </p:pic>
        <p:sp>
          <p:nvSpPr>
            <p:cNvPr id="35" name="TextBox 34"/>
            <p:cNvSpPr txBox="1"/>
            <p:nvPr/>
          </p:nvSpPr>
          <p:spPr>
            <a:xfrm>
              <a:off x="78634" y="4209302"/>
              <a:ext cx="1601258" cy="759584"/>
            </a:xfrm>
            <a:prstGeom prst="rect">
              <a:avLst/>
            </a:prstGeom>
            <a:noFill/>
          </p:spPr>
          <p:txBody>
            <a:bodyPr wrap="none" rtlCol="0">
              <a:spAutoFit/>
            </a:bodyPr>
            <a:lstStyle/>
            <a:p>
              <a:pPr algn="ctr"/>
              <a:r>
                <a:rPr lang="en-US" sz="1400" dirty="0" smtClean="0">
                  <a:latin typeface="Minion Pro"/>
                  <a:cs typeface="Minion Pro"/>
                </a:rPr>
                <a:t>Eventual</a:t>
              </a:r>
            </a:p>
            <a:p>
              <a:pPr algn="ctr"/>
              <a:r>
                <a:rPr lang="en-US" sz="1400" dirty="0" smtClean="0">
                  <a:latin typeface="Minion Pro"/>
                  <a:cs typeface="Minion Pro"/>
                </a:rPr>
                <a:t>consistency</a:t>
              </a:r>
              <a:endParaRPr lang="en-US" sz="1400" dirty="0">
                <a:latin typeface="Minion Pro"/>
                <a:cs typeface="Minion Pro"/>
              </a:endParaRPr>
            </a:p>
          </p:txBody>
        </p:sp>
        <p:pic>
          <p:nvPicPr>
            <p:cNvPr id="36" name="Picture 35"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10" y="5106745"/>
              <a:ext cx="1616830" cy="787529"/>
            </a:xfrm>
            <a:prstGeom prst="rect">
              <a:avLst/>
            </a:prstGeom>
          </p:spPr>
        </p:pic>
        <p:sp>
          <p:nvSpPr>
            <p:cNvPr id="37" name="TextBox 36"/>
            <p:cNvSpPr txBox="1"/>
            <p:nvPr/>
          </p:nvSpPr>
          <p:spPr>
            <a:xfrm>
              <a:off x="106433" y="5893891"/>
              <a:ext cx="1520590" cy="759584"/>
            </a:xfrm>
            <a:prstGeom prst="rect">
              <a:avLst/>
            </a:prstGeom>
            <a:noFill/>
          </p:spPr>
          <p:txBody>
            <a:bodyPr wrap="none" rtlCol="0">
              <a:spAutoFit/>
            </a:bodyPr>
            <a:lstStyle/>
            <a:p>
              <a:pPr algn="ctr"/>
              <a:r>
                <a:rPr lang="en-US" sz="1400" dirty="0" smtClean="0">
                  <a:latin typeface="Minion Pro"/>
                  <a:cs typeface="Minion Pro"/>
                </a:rPr>
                <a:t>Non-cache</a:t>
              </a:r>
            </a:p>
            <a:p>
              <a:pPr algn="ctr"/>
              <a:r>
                <a:rPr lang="en-US" sz="1400" dirty="0" smtClean="0">
                  <a:latin typeface="Minion Pro"/>
                  <a:cs typeface="Minion Pro"/>
                </a:rPr>
                <a:t>coherence</a:t>
              </a:r>
              <a:endParaRPr lang="en-US" sz="1400" dirty="0">
                <a:latin typeface="Minion Pro"/>
                <a:cs typeface="Minion Pro"/>
              </a:endParaRPr>
            </a:p>
          </p:txBody>
        </p:sp>
        <p:pic>
          <p:nvPicPr>
            <p:cNvPr id="38" name="Picture 37"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6259" y="235737"/>
              <a:ext cx="1616830" cy="787529"/>
            </a:xfrm>
            <a:prstGeom prst="rect">
              <a:avLst/>
            </a:prstGeom>
          </p:spPr>
        </p:pic>
        <p:sp>
          <p:nvSpPr>
            <p:cNvPr id="39" name="TextBox 38"/>
            <p:cNvSpPr txBox="1"/>
            <p:nvPr/>
          </p:nvSpPr>
          <p:spPr>
            <a:xfrm>
              <a:off x="4703595" y="1022884"/>
              <a:ext cx="1362158" cy="446815"/>
            </a:xfrm>
            <a:prstGeom prst="rect">
              <a:avLst/>
            </a:prstGeom>
            <a:noFill/>
          </p:spPr>
          <p:txBody>
            <a:bodyPr wrap="none" rtlCol="0">
              <a:spAutoFit/>
            </a:bodyPr>
            <a:lstStyle/>
            <a:p>
              <a:pPr algn="ctr"/>
              <a:r>
                <a:rPr lang="en-US" sz="1400" dirty="0" smtClean="0">
                  <a:latin typeface="Minion Pro"/>
                  <a:cs typeface="Minion Pro"/>
                </a:rPr>
                <a:t>Data race</a:t>
              </a:r>
              <a:endParaRPr lang="en-US" sz="1400" dirty="0">
                <a:latin typeface="Minion Pro"/>
                <a:cs typeface="Minion Pro"/>
              </a:endParaRPr>
            </a:p>
          </p:txBody>
        </p:sp>
        <p:pic>
          <p:nvPicPr>
            <p:cNvPr id="41" name="Picture 40"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3251" y="1428107"/>
              <a:ext cx="1616830" cy="787529"/>
            </a:xfrm>
            <a:prstGeom prst="rect">
              <a:avLst/>
            </a:prstGeom>
          </p:spPr>
        </p:pic>
        <p:sp>
          <p:nvSpPr>
            <p:cNvPr id="43" name="TextBox 42"/>
            <p:cNvSpPr txBox="1"/>
            <p:nvPr/>
          </p:nvSpPr>
          <p:spPr>
            <a:xfrm>
              <a:off x="5279538" y="2215254"/>
              <a:ext cx="1964265" cy="759584"/>
            </a:xfrm>
            <a:prstGeom prst="rect">
              <a:avLst/>
            </a:prstGeom>
            <a:noFill/>
          </p:spPr>
          <p:txBody>
            <a:bodyPr wrap="none" rtlCol="0">
              <a:spAutoFit/>
            </a:bodyPr>
            <a:lstStyle/>
            <a:p>
              <a:pPr algn="ctr"/>
              <a:r>
                <a:rPr lang="en-US" sz="1400" dirty="0" smtClean="0">
                  <a:latin typeface="Minion Pro"/>
                  <a:cs typeface="Minion Pro"/>
                </a:rPr>
                <a:t>Weak memory </a:t>
              </a:r>
            </a:p>
            <a:p>
              <a:pPr algn="ctr"/>
              <a:r>
                <a:rPr lang="en-US" sz="1400" dirty="0" smtClean="0">
                  <a:latin typeface="Minion Pro"/>
                  <a:cs typeface="Minion Pro"/>
                </a:rPr>
                <a:t>semantics</a:t>
              </a:r>
              <a:endParaRPr lang="en-US" sz="1400" dirty="0">
                <a:latin typeface="Minion Pro"/>
                <a:cs typeface="Minion Pro"/>
              </a:endParaRPr>
            </a:p>
          </p:txBody>
        </p:sp>
      </p:grpSp>
      <p:sp>
        <p:nvSpPr>
          <p:cNvPr id="5" name="Rectangle 4"/>
          <p:cNvSpPr/>
          <p:nvPr/>
        </p:nvSpPr>
        <p:spPr>
          <a:xfrm>
            <a:off x="1658566" y="1011102"/>
            <a:ext cx="5820761" cy="471424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3"/>
          <p:cNvSpPr txBox="1">
            <a:spLocks/>
          </p:cNvSpPr>
          <p:nvPr/>
        </p:nvSpPr>
        <p:spPr>
          <a:xfrm>
            <a:off x="605366" y="17987"/>
            <a:ext cx="7933267" cy="8805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Conclusion</a:t>
            </a:r>
            <a:endParaRPr lang="en-US" dirty="0">
              <a:latin typeface="Minion Pro"/>
              <a:cs typeface="Minion Pro"/>
            </a:endParaRPr>
          </a:p>
        </p:txBody>
      </p:sp>
      <p:sp>
        <p:nvSpPr>
          <p:cNvPr id="25" name="Title 3"/>
          <p:cNvSpPr txBox="1">
            <a:spLocks/>
          </p:cNvSpPr>
          <p:nvPr/>
        </p:nvSpPr>
        <p:spPr>
          <a:xfrm>
            <a:off x="689076" y="5857395"/>
            <a:ext cx="7933267" cy="8805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Thank you!</a:t>
            </a:r>
            <a:endParaRPr lang="en-US" dirty="0">
              <a:latin typeface="Minion Pro"/>
              <a:cs typeface="Minion Pro"/>
            </a:endParaRPr>
          </a:p>
        </p:txBody>
      </p:sp>
    </p:spTree>
    <p:extLst>
      <p:ext uri="{BB962C8B-B14F-4D97-AF65-F5344CB8AC3E}">
        <p14:creationId xmlns:p14="http://schemas.microsoft.com/office/powerpoint/2010/main" val="646629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4638"/>
            <a:ext cx="8229600" cy="1143000"/>
          </a:xfrm>
        </p:spPr>
        <p:txBody>
          <a:bodyPr/>
          <a:lstStyle/>
          <a:p>
            <a:r>
              <a:rPr lang="en-US" dirty="0" smtClean="0"/>
              <a:t>Backup Slides</a:t>
            </a:r>
            <a:endParaRPr lang="en-US" dirty="0"/>
          </a:p>
        </p:txBody>
      </p:sp>
    </p:spTree>
    <p:extLst>
      <p:ext uri="{BB962C8B-B14F-4D97-AF65-F5344CB8AC3E}">
        <p14:creationId xmlns:p14="http://schemas.microsoft.com/office/powerpoint/2010/main" val="391342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93889" y="118535"/>
            <a:ext cx="8156222"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Rx-CML vs Asynchronous Comm.</a:t>
            </a:r>
            <a:endParaRPr lang="en-US" dirty="0">
              <a:latin typeface="Minion Pro"/>
              <a:cs typeface="Minion Pro"/>
            </a:endParaRPr>
          </a:p>
        </p:txBody>
      </p:sp>
      <p:sp>
        <p:nvSpPr>
          <p:cNvPr id="4" name="Content Placeholder 2"/>
          <p:cNvSpPr txBox="1">
            <a:spLocks/>
          </p:cNvSpPr>
          <p:nvPr/>
        </p:nvSpPr>
        <p:spPr>
          <a:xfrm>
            <a:off x="508001" y="1007539"/>
            <a:ext cx="8469898" cy="568112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latin typeface="Minion Pro"/>
                <a:cs typeface="Minion Pro"/>
              </a:rPr>
              <a:t>Our programs are network bound</a:t>
            </a:r>
          </a:p>
          <a:p>
            <a:pPr lvl="1"/>
            <a:r>
              <a:rPr lang="en-US" sz="2000" dirty="0" smtClean="0">
                <a:latin typeface="Minion Pro"/>
                <a:cs typeface="Minion Pro"/>
              </a:rPr>
              <a:t>Low-contention: cost of checkpointing (local continuation capture) + WF check is masked</a:t>
            </a:r>
          </a:p>
          <a:p>
            <a:r>
              <a:rPr lang="en-US" sz="2400" dirty="0" smtClean="0">
                <a:latin typeface="Minion Pro"/>
                <a:cs typeface="Minion Pro"/>
              </a:rPr>
              <a:t>Unit acknowledgements can be eliminated in Rx-CML</a:t>
            </a:r>
          </a:p>
          <a:p>
            <a:endParaRPr lang="en-US" sz="2400" dirty="0">
              <a:latin typeface="Minion Pro"/>
              <a:cs typeface="Minion Pro"/>
            </a:endParaRPr>
          </a:p>
          <a:p>
            <a:endParaRPr lang="en-US" sz="2400" dirty="0" smtClean="0">
              <a:latin typeface="Minion Pro"/>
              <a:cs typeface="Minion Pro"/>
            </a:endParaRPr>
          </a:p>
          <a:p>
            <a:endParaRPr lang="en-US" sz="2400" dirty="0">
              <a:latin typeface="Minion Pro"/>
              <a:cs typeface="Minion Pro"/>
            </a:endParaRPr>
          </a:p>
          <a:p>
            <a:pPr lvl="1"/>
            <a:endParaRPr lang="en-US" sz="2000" dirty="0" smtClean="0">
              <a:latin typeface="Minion Pro"/>
              <a:cs typeface="Minion Pro"/>
            </a:endParaRPr>
          </a:p>
          <a:p>
            <a:pPr lvl="1"/>
            <a:r>
              <a:rPr lang="en-US" sz="2000" dirty="0" smtClean="0">
                <a:latin typeface="Minion Pro"/>
                <a:cs typeface="Minion Pro"/>
              </a:rPr>
              <a:t>In </a:t>
            </a:r>
            <a:r>
              <a:rPr lang="en-US" sz="2000" dirty="0" err="1" smtClean="0">
                <a:latin typeface="Minion Pro"/>
                <a:cs typeface="Minion Pro"/>
              </a:rPr>
              <a:t>RxCML</a:t>
            </a:r>
            <a:r>
              <a:rPr lang="en-US" sz="2000" dirty="0" smtClean="0">
                <a:latin typeface="Minion Pro"/>
                <a:cs typeface="Minion Pro"/>
              </a:rPr>
              <a:t>, lock acquisition is speculative (profitable under low-contention)</a:t>
            </a:r>
          </a:p>
          <a:p>
            <a:pPr lvl="1"/>
            <a:r>
              <a:rPr lang="en-US" sz="2000" dirty="0" smtClean="0">
                <a:latin typeface="Minion Pro"/>
                <a:cs typeface="Minion Pro"/>
              </a:rPr>
              <a:t>Under async. comm., always pessimistic (block)</a:t>
            </a:r>
          </a:p>
        </p:txBody>
      </p:sp>
      <p:sp>
        <p:nvSpPr>
          <p:cNvPr id="6" name="Left-Right Arrow 5"/>
          <p:cNvSpPr/>
          <p:nvPr/>
        </p:nvSpPr>
        <p:spPr>
          <a:xfrm>
            <a:off x="4614334" y="3246260"/>
            <a:ext cx="917222" cy="31044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69333" y="2746499"/>
            <a:ext cx="4332111" cy="1293034"/>
            <a:chOff x="169333" y="2642075"/>
            <a:chExt cx="4332111" cy="1293034"/>
          </a:xfrm>
        </p:grpSpPr>
        <p:sp>
          <p:nvSpPr>
            <p:cNvPr id="5" name="TextBox 4"/>
            <p:cNvSpPr txBox="1"/>
            <p:nvPr/>
          </p:nvSpPr>
          <p:spPr>
            <a:xfrm>
              <a:off x="169333" y="3011779"/>
              <a:ext cx="4332111" cy="923330"/>
            </a:xfrm>
            <a:prstGeom prst="rect">
              <a:avLst/>
            </a:prstGeom>
            <a:noFill/>
            <a:ln>
              <a:solidFill>
                <a:schemeClr val="tx1"/>
              </a:solidFill>
            </a:ln>
          </p:spPr>
          <p:txBody>
            <a:bodyPr wrap="square" rtlCol="0">
              <a:spAutoFit/>
            </a:bodyPr>
            <a:lstStyle/>
            <a:p>
              <a:r>
                <a:rPr lang="en-US" dirty="0" smtClean="0">
                  <a:latin typeface="Consolas"/>
                  <a:cs typeface="Consolas"/>
                </a:rPr>
                <a:t>fun </a:t>
              </a:r>
              <a:r>
                <a:rPr lang="en-US" dirty="0" err="1" smtClean="0">
                  <a:latin typeface="Consolas"/>
                  <a:cs typeface="Consolas"/>
                </a:rPr>
                <a:t>getLock</a:t>
              </a:r>
              <a:r>
                <a:rPr lang="en-US" dirty="0" smtClean="0">
                  <a:latin typeface="Consolas"/>
                  <a:cs typeface="Consolas"/>
                </a:rPr>
                <a:t> (</a:t>
              </a:r>
              <a:r>
                <a:rPr lang="en-US" dirty="0" err="1" smtClean="0">
                  <a:latin typeface="Consolas"/>
                  <a:cs typeface="Consolas"/>
                </a:rPr>
                <a:t>lockChan</a:t>
              </a:r>
              <a:r>
                <a:rPr lang="en-US" dirty="0" smtClean="0">
                  <a:latin typeface="Consolas"/>
                  <a:cs typeface="Consolas"/>
                </a:rPr>
                <a:t>, </a:t>
              </a:r>
              <a:r>
                <a:rPr lang="en-US" dirty="0" err="1" smtClean="0">
                  <a:latin typeface="Consolas"/>
                  <a:cs typeface="Consolas"/>
                </a:rPr>
                <a:t>ackChan</a:t>
              </a:r>
              <a:r>
                <a:rPr lang="en-US" dirty="0" smtClean="0">
                  <a:latin typeface="Consolas"/>
                  <a:cs typeface="Consolas"/>
                </a:rPr>
                <a:t>) = </a:t>
              </a:r>
            </a:p>
            <a:p>
              <a:r>
                <a:rPr lang="en-US" dirty="0" smtClean="0">
                  <a:latin typeface="Consolas"/>
                  <a:cs typeface="Consolas"/>
                </a:rPr>
                <a:t>  asend (</a:t>
              </a:r>
              <a:r>
                <a:rPr lang="en-US" dirty="0" err="1" smtClean="0">
                  <a:latin typeface="Consolas"/>
                  <a:cs typeface="Consolas"/>
                </a:rPr>
                <a:t>lockChan</a:t>
              </a:r>
              <a:r>
                <a:rPr lang="en-US" dirty="0" smtClean="0">
                  <a:latin typeface="Consolas"/>
                  <a:cs typeface="Consolas"/>
                </a:rPr>
                <a:t>, </a:t>
              </a:r>
              <a:r>
                <a:rPr lang="en-US" dirty="0" err="1" smtClean="0">
                  <a:latin typeface="Consolas"/>
                  <a:cs typeface="Consolas"/>
                </a:rPr>
                <a:t>myId</a:t>
              </a:r>
              <a:r>
                <a:rPr lang="en-US" dirty="0" smtClean="0">
                  <a:latin typeface="Consolas"/>
                  <a:cs typeface="Consolas"/>
                </a:rPr>
                <a:t>());</a:t>
              </a:r>
            </a:p>
            <a:p>
              <a:r>
                <a:rPr lang="en-US" dirty="0" smtClean="0">
                  <a:latin typeface="Consolas"/>
                  <a:cs typeface="Consolas"/>
                </a:rPr>
                <a:t>  recv </a:t>
              </a:r>
              <a:r>
                <a:rPr lang="en-US" dirty="0" err="1" smtClean="0">
                  <a:latin typeface="Consolas"/>
                  <a:cs typeface="Consolas"/>
                </a:rPr>
                <a:t>ackChan</a:t>
              </a:r>
              <a:endParaRPr lang="en-US" dirty="0">
                <a:latin typeface="Consolas"/>
                <a:cs typeface="Consolas"/>
              </a:endParaRPr>
            </a:p>
          </p:txBody>
        </p:sp>
        <p:sp>
          <p:nvSpPr>
            <p:cNvPr id="8" name="TextBox 7"/>
            <p:cNvSpPr txBox="1"/>
            <p:nvPr/>
          </p:nvSpPr>
          <p:spPr>
            <a:xfrm>
              <a:off x="169333" y="2642075"/>
              <a:ext cx="4332111" cy="369332"/>
            </a:xfrm>
            <a:prstGeom prst="rect">
              <a:avLst/>
            </a:prstGeom>
            <a:noFill/>
            <a:ln>
              <a:solidFill>
                <a:schemeClr val="tx1"/>
              </a:solidFill>
            </a:ln>
          </p:spPr>
          <p:txBody>
            <a:bodyPr wrap="square" rtlCol="0">
              <a:spAutoFit/>
            </a:bodyPr>
            <a:lstStyle/>
            <a:p>
              <a:pPr algn="ctr"/>
              <a:r>
                <a:rPr lang="en-US" dirty="0" smtClean="0">
                  <a:latin typeface="Minion Pro"/>
                  <a:cs typeface="Minion Pro"/>
                </a:rPr>
                <a:t>Asynchronous Comm.</a:t>
              </a:r>
              <a:endParaRPr lang="en-US" dirty="0">
                <a:latin typeface="Minion Pro"/>
                <a:cs typeface="Minion Pro"/>
              </a:endParaRPr>
            </a:p>
          </p:txBody>
        </p:sp>
      </p:grpSp>
      <p:grpSp>
        <p:nvGrpSpPr>
          <p:cNvPr id="11" name="Group 10"/>
          <p:cNvGrpSpPr/>
          <p:nvPr/>
        </p:nvGrpSpPr>
        <p:grpSpPr>
          <a:xfrm>
            <a:off x="5655734" y="2893651"/>
            <a:ext cx="3403599" cy="1015663"/>
            <a:chOff x="5655734" y="2780947"/>
            <a:chExt cx="3403599" cy="1015663"/>
          </a:xfrm>
        </p:grpSpPr>
        <p:sp>
          <p:nvSpPr>
            <p:cNvPr id="7" name="TextBox 6"/>
            <p:cNvSpPr txBox="1"/>
            <p:nvPr/>
          </p:nvSpPr>
          <p:spPr>
            <a:xfrm>
              <a:off x="5655734" y="3150279"/>
              <a:ext cx="3403599" cy="646331"/>
            </a:xfrm>
            <a:prstGeom prst="rect">
              <a:avLst/>
            </a:prstGeom>
            <a:noFill/>
            <a:ln>
              <a:solidFill>
                <a:schemeClr val="tx1"/>
              </a:solidFill>
            </a:ln>
          </p:spPr>
          <p:txBody>
            <a:bodyPr wrap="square" rtlCol="0">
              <a:spAutoFit/>
            </a:bodyPr>
            <a:lstStyle/>
            <a:p>
              <a:r>
                <a:rPr lang="en-US" dirty="0" smtClean="0">
                  <a:latin typeface="Consolas"/>
                  <a:cs typeface="Consolas"/>
                </a:rPr>
                <a:t>fun </a:t>
              </a:r>
              <a:r>
                <a:rPr lang="en-US" dirty="0" err="1" smtClean="0">
                  <a:latin typeface="Consolas"/>
                  <a:cs typeface="Consolas"/>
                </a:rPr>
                <a:t>getLock</a:t>
              </a:r>
              <a:r>
                <a:rPr lang="en-US" dirty="0" smtClean="0">
                  <a:latin typeface="Consolas"/>
                  <a:cs typeface="Consolas"/>
                </a:rPr>
                <a:t> (</a:t>
              </a:r>
              <a:r>
                <a:rPr lang="en-US" dirty="0" err="1" smtClean="0">
                  <a:latin typeface="Consolas"/>
                  <a:cs typeface="Consolas"/>
                </a:rPr>
                <a:t>lockChan</a:t>
              </a:r>
              <a:r>
                <a:rPr lang="en-US" dirty="0" smtClean="0">
                  <a:latin typeface="Consolas"/>
                  <a:cs typeface="Consolas"/>
                </a:rPr>
                <a:t>) = </a:t>
              </a:r>
            </a:p>
            <a:p>
              <a:r>
                <a:rPr lang="en-US" dirty="0" smtClean="0">
                  <a:latin typeface="Consolas"/>
                  <a:cs typeface="Consolas"/>
                </a:rPr>
                <a:t>  send (</a:t>
              </a:r>
              <a:r>
                <a:rPr lang="en-US" dirty="0" err="1" smtClean="0">
                  <a:latin typeface="Consolas"/>
                  <a:cs typeface="Consolas"/>
                </a:rPr>
                <a:t>lockChan</a:t>
              </a:r>
              <a:r>
                <a:rPr lang="en-US" dirty="0" smtClean="0">
                  <a:latin typeface="Consolas"/>
                  <a:cs typeface="Consolas"/>
                </a:rPr>
                <a:t>, </a:t>
              </a:r>
              <a:r>
                <a:rPr lang="en-US" dirty="0" err="1" smtClean="0">
                  <a:latin typeface="Consolas"/>
                  <a:cs typeface="Consolas"/>
                </a:rPr>
                <a:t>myId</a:t>
              </a:r>
              <a:r>
                <a:rPr lang="en-US" dirty="0" smtClean="0">
                  <a:latin typeface="Consolas"/>
                  <a:cs typeface="Consolas"/>
                </a:rPr>
                <a:t>())</a:t>
              </a:r>
            </a:p>
          </p:txBody>
        </p:sp>
        <p:sp>
          <p:nvSpPr>
            <p:cNvPr id="9" name="TextBox 8"/>
            <p:cNvSpPr txBox="1"/>
            <p:nvPr/>
          </p:nvSpPr>
          <p:spPr>
            <a:xfrm>
              <a:off x="5655734" y="2780947"/>
              <a:ext cx="3403599" cy="369332"/>
            </a:xfrm>
            <a:prstGeom prst="rect">
              <a:avLst/>
            </a:prstGeom>
            <a:noFill/>
            <a:ln>
              <a:solidFill>
                <a:schemeClr val="tx1"/>
              </a:solidFill>
            </a:ln>
          </p:spPr>
          <p:txBody>
            <a:bodyPr wrap="square" rtlCol="0">
              <a:spAutoFit/>
            </a:bodyPr>
            <a:lstStyle/>
            <a:p>
              <a:pPr algn="ctr"/>
              <a:r>
                <a:rPr lang="en-US" dirty="0" smtClean="0">
                  <a:latin typeface="Minion Pro"/>
                  <a:cs typeface="Minion Pro"/>
                </a:rPr>
                <a:t>Rx-CML</a:t>
              </a:r>
              <a:endParaRPr lang="en-US" dirty="0">
                <a:latin typeface="Minion Pro"/>
                <a:cs typeface="Minion Pro"/>
              </a:endParaRPr>
            </a:p>
          </p:txBody>
        </p:sp>
      </p:grpSp>
    </p:spTree>
    <p:extLst>
      <p:ext uri="{BB962C8B-B14F-4D97-AF65-F5344CB8AC3E}">
        <p14:creationId xmlns:p14="http://schemas.microsoft.com/office/powerpoint/2010/main" val="1201489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54582" y="2693812"/>
            <a:ext cx="1820334" cy="8466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smtClean="0">
                <a:latin typeface="Minion Pro"/>
                <a:cs typeface="Minion Pro"/>
              </a:rPr>
              <a:t>Testing</a:t>
            </a:r>
            <a:endParaRPr lang="en-US" sz="2400" dirty="0">
              <a:latin typeface="Minion Pro"/>
              <a:cs typeface="Minion Pro"/>
            </a:endParaRPr>
          </a:p>
        </p:txBody>
      </p:sp>
      <p:sp>
        <p:nvSpPr>
          <p:cNvPr id="3" name="Rounded Rectangle 2"/>
          <p:cNvSpPr/>
          <p:nvPr/>
        </p:nvSpPr>
        <p:spPr>
          <a:xfrm>
            <a:off x="4795898" y="2693812"/>
            <a:ext cx="1820334" cy="8466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smtClean="0">
                <a:latin typeface="Minion Pro"/>
                <a:cs typeface="Minion Pro"/>
              </a:rPr>
              <a:t>Verification</a:t>
            </a:r>
            <a:endParaRPr lang="en-US" sz="2400" dirty="0">
              <a:latin typeface="Minion Pro"/>
              <a:cs typeface="Minion Pro"/>
            </a:endParaRPr>
          </a:p>
        </p:txBody>
      </p:sp>
      <p:sp>
        <p:nvSpPr>
          <p:cNvPr id="4" name="Rounded Rectangle 3"/>
          <p:cNvSpPr/>
          <p:nvPr/>
        </p:nvSpPr>
        <p:spPr>
          <a:xfrm>
            <a:off x="313266" y="2693812"/>
            <a:ext cx="1820334" cy="8466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smtClean="0">
                <a:latin typeface="Minion Pro"/>
                <a:cs typeface="Minion Pro"/>
              </a:rPr>
              <a:t>Stick to Status Quo</a:t>
            </a:r>
            <a:endParaRPr lang="en-US" sz="2400" dirty="0">
              <a:latin typeface="Minion Pro"/>
              <a:cs typeface="Minion Pro"/>
            </a:endParaRPr>
          </a:p>
        </p:txBody>
      </p:sp>
      <p:sp>
        <p:nvSpPr>
          <p:cNvPr id="5" name="Rounded Rectangle 4"/>
          <p:cNvSpPr/>
          <p:nvPr/>
        </p:nvSpPr>
        <p:spPr>
          <a:xfrm>
            <a:off x="7037214" y="2693812"/>
            <a:ext cx="1820334" cy="84666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latin typeface="Minion Pro"/>
                <a:cs typeface="Minion Pro"/>
              </a:rPr>
              <a:t>PL Support</a:t>
            </a:r>
            <a:endParaRPr lang="en-US" sz="2400" dirty="0">
              <a:latin typeface="Minion Pro"/>
              <a:cs typeface="Minion Pro"/>
            </a:endParaRPr>
          </a:p>
        </p:txBody>
      </p:sp>
      <p:pic>
        <p:nvPicPr>
          <p:cNvPr id="6" name="Picture 5"/>
          <p:cNvPicPr>
            <a:picLocks noChangeAspect="1"/>
          </p:cNvPicPr>
          <p:nvPr/>
        </p:nvPicPr>
        <p:blipFill>
          <a:blip r:embed="rId4"/>
          <a:stretch>
            <a:fillRect/>
          </a:stretch>
        </p:blipFill>
        <p:spPr>
          <a:xfrm>
            <a:off x="3601063" y="0"/>
            <a:ext cx="1609541" cy="1988256"/>
          </a:xfrm>
          <a:prstGeom prst="rect">
            <a:avLst/>
          </a:prstGeom>
        </p:spPr>
      </p:pic>
      <p:cxnSp>
        <p:nvCxnSpPr>
          <p:cNvPr id="8" name="Straight Connector 7"/>
          <p:cNvCxnSpPr/>
          <p:nvPr/>
        </p:nvCxnSpPr>
        <p:spPr>
          <a:xfrm>
            <a:off x="177802" y="2173111"/>
            <a:ext cx="8815210"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177802" y="4047067"/>
            <a:ext cx="8815210" cy="0"/>
          </a:xfrm>
          <a:prstGeom prst="line">
            <a:avLst/>
          </a:prstGeom>
          <a:effectLst/>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5"/>
          <a:stretch>
            <a:fillRect/>
          </a:stretch>
        </p:blipFill>
        <p:spPr>
          <a:xfrm>
            <a:off x="3667876" y="4054735"/>
            <a:ext cx="1894723" cy="1894723"/>
          </a:xfrm>
          <a:prstGeom prst="rect">
            <a:avLst/>
          </a:prstGeom>
        </p:spPr>
      </p:pic>
      <p:sp>
        <p:nvSpPr>
          <p:cNvPr id="11" name="TextBox 10"/>
          <p:cNvSpPr txBox="1"/>
          <p:nvPr/>
        </p:nvSpPr>
        <p:spPr>
          <a:xfrm>
            <a:off x="3479765" y="5925070"/>
            <a:ext cx="2082834" cy="646331"/>
          </a:xfrm>
          <a:prstGeom prst="rect">
            <a:avLst/>
          </a:prstGeom>
          <a:noFill/>
        </p:spPr>
        <p:txBody>
          <a:bodyPr wrap="none" rtlCol="0">
            <a:spAutoFit/>
          </a:bodyPr>
          <a:lstStyle/>
          <a:p>
            <a:pPr algn="ctr"/>
            <a:r>
              <a:rPr lang="en-US" dirty="0" smtClean="0">
                <a:latin typeface="Minion Pro"/>
                <a:cs typeface="Minion Pro"/>
              </a:rPr>
              <a:t>Safe and scalable </a:t>
            </a:r>
          </a:p>
          <a:p>
            <a:pPr algn="ctr"/>
            <a:r>
              <a:rPr lang="en-US" dirty="0" smtClean="0">
                <a:latin typeface="Minion Pro"/>
                <a:cs typeface="Minion Pro"/>
              </a:rPr>
              <a:t>concurrent program</a:t>
            </a:r>
            <a:endParaRPr lang="en-US" dirty="0">
              <a:latin typeface="Minion Pro"/>
              <a:cs typeface="Minion Pro"/>
            </a:endParaRPr>
          </a:p>
        </p:txBody>
      </p:sp>
      <p:sp>
        <p:nvSpPr>
          <p:cNvPr id="7" name="Rounded Rectangle 6"/>
          <p:cNvSpPr/>
          <p:nvPr/>
        </p:nvSpPr>
        <p:spPr>
          <a:xfrm>
            <a:off x="2336800" y="2489200"/>
            <a:ext cx="6656212" cy="1286933"/>
          </a:xfrm>
          <a:prstGeom prst="roundRect">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92394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5065889" y="3175000"/>
            <a:ext cx="4078111" cy="366888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8" name="Freeform 17"/>
          <p:cNvSpPr/>
          <p:nvPr/>
        </p:nvSpPr>
        <p:spPr>
          <a:xfrm rot="11018464">
            <a:off x="112383" y="-172156"/>
            <a:ext cx="4078111" cy="366888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21" name="Picture 20"/>
          <p:cNvPicPr>
            <a:picLocks noChangeAspect="1"/>
          </p:cNvPicPr>
          <p:nvPr/>
        </p:nvPicPr>
        <p:blipFill>
          <a:blip r:embed="rId3"/>
          <a:stretch>
            <a:fillRect/>
          </a:stretch>
        </p:blipFill>
        <p:spPr>
          <a:xfrm>
            <a:off x="436432" y="0"/>
            <a:ext cx="1894723" cy="1894723"/>
          </a:xfrm>
          <a:prstGeom prst="rect">
            <a:avLst/>
          </a:prstGeom>
        </p:spPr>
      </p:pic>
      <p:sp>
        <p:nvSpPr>
          <p:cNvPr id="22" name="TextBox 21"/>
          <p:cNvSpPr txBox="1"/>
          <p:nvPr/>
        </p:nvSpPr>
        <p:spPr>
          <a:xfrm>
            <a:off x="248321" y="1870335"/>
            <a:ext cx="2082834" cy="646331"/>
          </a:xfrm>
          <a:prstGeom prst="rect">
            <a:avLst/>
          </a:prstGeom>
          <a:noFill/>
        </p:spPr>
        <p:txBody>
          <a:bodyPr wrap="none" rtlCol="0">
            <a:spAutoFit/>
          </a:bodyPr>
          <a:lstStyle/>
          <a:p>
            <a:pPr algn="ctr"/>
            <a:r>
              <a:rPr lang="en-US" dirty="0" smtClean="0">
                <a:latin typeface="Minion Pro"/>
                <a:cs typeface="Minion Pro"/>
              </a:rPr>
              <a:t>Safe and scalable </a:t>
            </a:r>
          </a:p>
          <a:p>
            <a:pPr algn="ctr"/>
            <a:r>
              <a:rPr lang="en-US" dirty="0" smtClean="0">
                <a:latin typeface="Minion Pro"/>
                <a:cs typeface="Minion Pro"/>
              </a:rPr>
              <a:t>concurrent program</a:t>
            </a:r>
            <a:endParaRPr lang="en-US" dirty="0">
              <a:latin typeface="Minion Pro"/>
              <a:cs typeface="Minion Pro"/>
            </a:endParaRPr>
          </a:p>
        </p:txBody>
      </p:sp>
      <p:pic>
        <p:nvPicPr>
          <p:cNvPr id="25" name="Picture 24" descr="Shark-F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738" y="5129744"/>
            <a:ext cx="1616830" cy="787529"/>
          </a:xfrm>
          <a:prstGeom prst="rect">
            <a:avLst/>
          </a:prstGeom>
        </p:spPr>
      </p:pic>
      <p:sp>
        <p:nvSpPr>
          <p:cNvPr id="30" name="TextBox 29"/>
          <p:cNvSpPr txBox="1"/>
          <p:nvPr/>
        </p:nvSpPr>
        <p:spPr>
          <a:xfrm>
            <a:off x="2331155" y="5916891"/>
            <a:ext cx="1107996" cy="646331"/>
          </a:xfrm>
          <a:prstGeom prst="rect">
            <a:avLst/>
          </a:prstGeom>
          <a:noFill/>
        </p:spPr>
        <p:txBody>
          <a:bodyPr wrap="none" rtlCol="0">
            <a:spAutoFit/>
          </a:bodyPr>
          <a:lstStyle/>
          <a:p>
            <a:pPr algn="ctr"/>
            <a:r>
              <a:rPr lang="en-US" dirty="0" smtClean="0">
                <a:latin typeface="Minion Pro"/>
                <a:cs typeface="Minion Pro"/>
              </a:rPr>
              <a:t>Atomicity </a:t>
            </a:r>
          </a:p>
          <a:p>
            <a:r>
              <a:rPr lang="en-US" dirty="0" smtClean="0">
                <a:latin typeface="Minion Pro"/>
                <a:cs typeface="Minion Pro"/>
              </a:rPr>
              <a:t>violations</a:t>
            </a:r>
            <a:endParaRPr lang="en-US" dirty="0">
              <a:latin typeface="Minion Pro"/>
              <a:cs typeface="Minion Pro"/>
            </a:endParaRPr>
          </a:p>
        </p:txBody>
      </p:sp>
      <p:pic>
        <p:nvPicPr>
          <p:cNvPr id="31" name="Picture 30" descr="Shark-F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854" y="835248"/>
            <a:ext cx="1616830" cy="787529"/>
          </a:xfrm>
          <a:prstGeom prst="rect">
            <a:avLst/>
          </a:prstGeom>
        </p:spPr>
      </p:pic>
      <p:sp>
        <p:nvSpPr>
          <p:cNvPr id="32" name="TextBox 31"/>
          <p:cNvSpPr txBox="1"/>
          <p:nvPr/>
        </p:nvSpPr>
        <p:spPr>
          <a:xfrm>
            <a:off x="7398049" y="1622395"/>
            <a:ext cx="1095172" cy="369332"/>
          </a:xfrm>
          <a:prstGeom prst="rect">
            <a:avLst/>
          </a:prstGeom>
          <a:noFill/>
        </p:spPr>
        <p:txBody>
          <a:bodyPr wrap="none" rtlCol="0">
            <a:spAutoFit/>
          </a:bodyPr>
          <a:lstStyle/>
          <a:p>
            <a:r>
              <a:rPr lang="en-US" dirty="0" smtClean="0">
                <a:latin typeface="Minion Pro"/>
                <a:cs typeface="Minion Pro"/>
              </a:rPr>
              <a:t>Deadlock</a:t>
            </a:r>
            <a:endParaRPr lang="en-US" dirty="0">
              <a:latin typeface="Minion Pro"/>
              <a:cs typeface="Minion Pro"/>
            </a:endParaRPr>
          </a:p>
        </p:txBody>
      </p:sp>
      <p:pic>
        <p:nvPicPr>
          <p:cNvPr id="15" name="Picture 14" descr="Shark-F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 y="3422155"/>
            <a:ext cx="1616830" cy="787529"/>
          </a:xfrm>
          <a:prstGeom prst="rect">
            <a:avLst/>
          </a:prstGeom>
        </p:spPr>
      </p:pic>
      <p:sp>
        <p:nvSpPr>
          <p:cNvPr id="16" name="TextBox 15"/>
          <p:cNvSpPr txBox="1"/>
          <p:nvPr/>
        </p:nvSpPr>
        <p:spPr>
          <a:xfrm>
            <a:off x="248321" y="4209302"/>
            <a:ext cx="1261884" cy="646331"/>
          </a:xfrm>
          <a:prstGeom prst="rect">
            <a:avLst/>
          </a:prstGeom>
          <a:noFill/>
        </p:spPr>
        <p:txBody>
          <a:bodyPr wrap="none" rtlCol="0">
            <a:spAutoFit/>
          </a:bodyPr>
          <a:lstStyle/>
          <a:p>
            <a:pPr algn="ctr"/>
            <a:r>
              <a:rPr lang="en-US" dirty="0" smtClean="0">
                <a:latin typeface="Minion Pro"/>
                <a:cs typeface="Minion Pro"/>
              </a:rPr>
              <a:t>Eventual</a:t>
            </a:r>
          </a:p>
          <a:p>
            <a:pPr algn="ctr"/>
            <a:r>
              <a:rPr lang="en-US" dirty="0" smtClean="0">
                <a:latin typeface="Minion Pro"/>
                <a:cs typeface="Minion Pro"/>
              </a:rPr>
              <a:t>consistency</a:t>
            </a:r>
            <a:endParaRPr lang="en-US" dirty="0">
              <a:latin typeface="Minion Pro"/>
              <a:cs typeface="Minion Pro"/>
            </a:endParaRPr>
          </a:p>
        </p:txBody>
      </p:sp>
      <p:pic>
        <p:nvPicPr>
          <p:cNvPr id="19" name="Picture 18" descr="Shark-F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0" y="5106745"/>
            <a:ext cx="1616830" cy="787529"/>
          </a:xfrm>
          <a:prstGeom prst="rect">
            <a:avLst/>
          </a:prstGeom>
        </p:spPr>
      </p:pic>
      <p:sp>
        <p:nvSpPr>
          <p:cNvPr id="23" name="TextBox 22"/>
          <p:cNvSpPr txBox="1"/>
          <p:nvPr/>
        </p:nvSpPr>
        <p:spPr>
          <a:xfrm>
            <a:off x="271641" y="5893892"/>
            <a:ext cx="1190172" cy="646331"/>
          </a:xfrm>
          <a:prstGeom prst="rect">
            <a:avLst/>
          </a:prstGeom>
          <a:noFill/>
        </p:spPr>
        <p:txBody>
          <a:bodyPr wrap="none" rtlCol="0">
            <a:spAutoFit/>
          </a:bodyPr>
          <a:lstStyle/>
          <a:p>
            <a:pPr algn="ctr"/>
            <a:r>
              <a:rPr lang="en-US" dirty="0" smtClean="0">
                <a:latin typeface="Minion Pro"/>
                <a:cs typeface="Minion Pro"/>
              </a:rPr>
              <a:t>Non-cache</a:t>
            </a:r>
          </a:p>
          <a:p>
            <a:pPr algn="ctr"/>
            <a:r>
              <a:rPr lang="en-US" dirty="0" smtClean="0">
                <a:latin typeface="Minion Pro"/>
                <a:cs typeface="Minion Pro"/>
              </a:rPr>
              <a:t>coherence</a:t>
            </a:r>
            <a:endParaRPr lang="en-US" dirty="0">
              <a:latin typeface="Minion Pro"/>
              <a:cs typeface="Minion Pro"/>
            </a:endParaRPr>
          </a:p>
        </p:txBody>
      </p:sp>
      <p:pic>
        <p:nvPicPr>
          <p:cNvPr id="24" name="Picture 23" descr="Shark-F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259" y="235737"/>
            <a:ext cx="1616830" cy="787529"/>
          </a:xfrm>
          <a:prstGeom prst="rect">
            <a:avLst/>
          </a:prstGeom>
        </p:spPr>
      </p:pic>
      <p:sp>
        <p:nvSpPr>
          <p:cNvPr id="27" name="TextBox 26"/>
          <p:cNvSpPr txBox="1"/>
          <p:nvPr/>
        </p:nvSpPr>
        <p:spPr>
          <a:xfrm>
            <a:off x="4854222" y="1022884"/>
            <a:ext cx="1060905" cy="369332"/>
          </a:xfrm>
          <a:prstGeom prst="rect">
            <a:avLst/>
          </a:prstGeom>
          <a:noFill/>
        </p:spPr>
        <p:txBody>
          <a:bodyPr wrap="none" rtlCol="0">
            <a:spAutoFit/>
          </a:bodyPr>
          <a:lstStyle/>
          <a:p>
            <a:pPr algn="ctr"/>
            <a:r>
              <a:rPr lang="en-US" dirty="0" smtClean="0">
                <a:latin typeface="Minion Pro"/>
                <a:cs typeface="Minion Pro"/>
              </a:rPr>
              <a:t>Data race</a:t>
            </a:r>
            <a:endParaRPr lang="en-US" dirty="0">
              <a:latin typeface="Minion Pro"/>
              <a:cs typeface="Minion Pro"/>
            </a:endParaRPr>
          </a:p>
        </p:txBody>
      </p:sp>
      <p:pic>
        <p:nvPicPr>
          <p:cNvPr id="4" name="Picture 3" descr="Avatar_Happ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7804" y="4209684"/>
            <a:ext cx="1344566" cy="1899538"/>
          </a:xfrm>
          <a:prstGeom prst="rect">
            <a:avLst/>
          </a:prstGeom>
        </p:spPr>
      </p:pic>
      <p:pic>
        <p:nvPicPr>
          <p:cNvPr id="26" name="Picture 25" descr="Shark-F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251" y="1428107"/>
            <a:ext cx="1616830" cy="787529"/>
          </a:xfrm>
          <a:prstGeom prst="rect">
            <a:avLst/>
          </a:prstGeom>
        </p:spPr>
      </p:pic>
      <p:sp>
        <p:nvSpPr>
          <p:cNvPr id="29" name="TextBox 28"/>
          <p:cNvSpPr txBox="1"/>
          <p:nvPr/>
        </p:nvSpPr>
        <p:spPr>
          <a:xfrm>
            <a:off x="5483251" y="2215254"/>
            <a:ext cx="1556836" cy="646331"/>
          </a:xfrm>
          <a:prstGeom prst="rect">
            <a:avLst/>
          </a:prstGeom>
          <a:noFill/>
        </p:spPr>
        <p:txBody>
          <a:bodyPr wrap="none" rtlCol="0">
            <a:spAutoFit/>
          </a:bodyPr>
          <a:lstStyle/>
          <a:p>
            <a:pPr algn="ctr"/>
            <a:r>
              <a:rPr lang="en-US" dirty="0" smtClean="0">
                <a:latin typeface="Minion Pro"/>
                <a:cs typeface="Minion Pro"/>
              </a:rPr>
              <a:t>Weak memory </a:t>
            </a:r>
          </a:p>
          <a:p>
            <a:pPr algn="ctr"/>
            <a:r>
              <a:rPr lang="en-US" dirty="0" smtClean="0">
                <a:latin typeface="Minion Pro"/>
                <a:cs typeface="Minion Pro"/>
              </a:rPr>
              <a:t>semantics</a:t>
            </a:r>
            <a:endParaRPr lang="en-US" dirty="0">
              <a:latin typeface="Minion Pro"/>
              <a:cs typeface="Minion Pro"/>
            </a:endParaRPr>
          </a:p>
        </p:txBody>
      </p:sp>
      <p:pic>
        <p:nvPicPr>
          <p:cNvPr id="6" name="Picture 5" descr="wooden_brid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5972" y="1894723"/>
            <a:ext cx="4482136" cy="3000067"/>
          </a:xfrm>
          <a:prstGeom prst="rect">
            <a:avLst/>
          </a:prstGeom>
        </p:spPr>
      </p:pic>
      <p:sp>
        <p:nvSpPr>
          <p:cNvPr id="7" name="TextBox 6"/>
          <p:cNvSpPr txBox="1"/>
          <p:nvPr/>
        </p:nvSpPr>
        <p:spPr>
          <a:xfrm>
            <a:off x="2739597" y="3578345"/>
            <a:ext cx="1907942" cy="923330"/>
          </a:xfrm>
          <a:prstGeom prst="rect">
            <a:avLst/>
          </a:prstGeom>
          <a:noFill/>
        </p:spPr>
        <p:txBody>
          <a:bodyPr wrap="square" rtlCol="0">
            <a:spAutoFit/>
          </a:bodyPr>
          <a:lstStyle/>
          <a:p>
            <a:pPr algn="ctr"/>
            <a:r>
              <a:rPr lang="en-US" i="1" dirty="0" smtClean="0">
                <a:latin typeface="Minion Pro"/>
                <a:cs typeface="Minion Pro"/>
              </a:rPr>
              <a:t>Functional programming abstractions</a:t>
            </a:r>
            <a:endParaRPr lang="en-US" i="1" dirty="0">
              <a:latin typeface="Minion Pro"/>
              <a:cs typeface="Minion Pro"/>
            </a:endParaRPr>
          </a:p>
        </p:txBody>
      </p:sp>
    </p:spTree>
    <p:extLst>
      <p:ext uri="{BB962C8B-B14F-4D97-AF65-F5344CB8AC3E}">
        <p14:creationId xmlns:p14="http://schemas.microsoft.com/office/powerpoint/2010/main" val="3309408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4556" y="1354668"/>
            <a:ext cx="8489244" cy="1143000"/>
          </a:xfrm>
        </p:spPr>
        <p:txBody>
          <a:bodyPr>
            <a:normAutofit fontScale="90000"/>
          </a:bodyPr>
          <a:lstStyle/>
          <a:p>
            <a:r>
              <a:rPr lang="en-US" dirty="0" smtClean="0">
                <a:latin typeface="Minion Pro"/>
                <a:cs typeface="Minion Pro"/>
              </a:rPr>
              <a:t>Programming abstractions </a:t>
            </a:r>
            <a:r>
              <a:rPr lang="en-US" i="1" dirty="0" smtClean="0">
                <a:solidFill>
                  <a:srgbClr val="008000"/>
                </a:solidFill>
                <a:latin typeface="Minion Pro"/>
                <a:cs typeface="Minion Pro"/>
              </a:rPr>
              <a:t>simplify</a:t>
            </a:r>
            <a:r>
              <a:rPr lang="en-US" dirty="0" smtClean="0">
                <a:solidFill>
                  <a:srgbClr val="008000"/>
                </a:solidFill>
                <a:latin typeface="Minion Pro"/>
                <a:cs typeface="Minion Pro"/>
              </a:rPr>
              <a:t> </a:t>
            </a:r>
            <a:r>
              <a:rPr lang="en-US" dirty="0" smtClean="0">
                <a:latin typeface="Minion Pro"/>
                <a:cs typeface="Minion Pro"/>
              </a:rPr>
              <a:t/>
            </a:r>
            <a:br>
              <a:rPr lang="en-US" dirty="0" smtClean="0">
                <a:latin typeface="Minion Pro"/>
                <a:cs typeface="Minion Pro"/>
              </a:rPr>
            </a:br>
            <a:r>
              <a:rPr lang="en-US" dirty="0" smtClean="0">
                <a:latin typeface="Minion Pro"/>
                <a:cs typeface="Minion Pro"/>
              </a:rPr>
              <a:t>Concurrent Programming</a:t>
            </a:r>
            <a:endParaRPr lang="en-US" dirty="0">
              <a:latin typeface="Minion Pro"/>
              <a:cs typeface="Minion Pro"/>
            </a:endParaRPr>
          </a:p>
        </p:txBody>
      </p:sp>
      <p:sp>
        <p:nvSpPr>
          <p:cNvPr id="5" name="Rounded Rectangle 4"/>
          <p:cNvSpPr/>
          <p:nvPr/>
        </p:nvSpPr>
        <p:spPr>
          <a:xfrm>
            <a:off x="2102556" y="3541889"/>
            <a:ext cx="1820333" cy="8466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Minion Pro"/>
                <a:cs typeface="Minion Pro"/>
              </a:rPr>
              <a:t>Transactional</a:t>
            </a:r>
          </a:p>
          <a:p>
            <a:pPr algn="ctr"/>
            <a:r>
              <a:rPr lang="en-US" dirty="0" smtClean="0">
                <a:latin typeface="Minion Pro"/>
                <a:cs typeface="Minion Pro"/>
              </a:rPr>
              <a:t>Memory</a:t>
            </a:r>
            <a:endParaRPr lang="en-US" dirty="0">
              <a:latin typeface="Minion Pro"/>
              <a:cs typeface="Minion Pro"/>
            </a:endParaRPr>
          </a:p>
        </p:txBody>
      </p:sp>
      <p:sp>
        <p:nvSpPr>
          <p:cNvPr id="6" name="Rounded Rectangle 5"/>
          <p:cNvSpPr/>
          <p:nvPr/>
        </p:nvSpPr>
        <p:spPr>
          <a:xfrm>
            <a:off x="5288846" y="3541889"/>
            <a:ext cx="1820333" cy="8466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Minion Pro"/>
                <a:cs typeface="Minion Pro"/>
              </a:rPr>
              <a:t>Multicore Garbage</a:t>
            </a:r>
          </a:p>
          <a:p>
            <a:pPr algn="ctr"/>
            <a:r>
              <a:rPr lang="en-US" dirty="0" smtClean="0">
                <a:latin typeface="Minion Pro"/>
                <a:cs typeface="Minion Pro"/>
              </a:rPr>
              <a:t>Collection</a:t>
            </a:r>
            <a:endParaRPr lang="en-US" dirty="0">
              <a:latin typeface="Minion Pro"/>
              <a:cs typeface="Minion Pro"/>
            </a:endParaRPr>
          </a:p>
        </p:txBody>
      </p:sp>
    </p:spTree>
    <p:extLst>
      <p:ext uri="{BB962C8B-B14F-4D97-AF65-F5344CB8AC3E}">
        <p14:creationId xmlns:p14="http://schemas.microsoft.com/office/powerpoint/2010/main" val="424002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4556" y="980724"/>
            <a:ext cx="8489244" cy="1143000"/>
          </a:xfrm>
        </p:spPr>
        <p:txBody>
          <a:bodyPr>
            <a:normAutofit fontScale="90000"/>
          </a:bodyPr>
          <a:lstStyle/>
          <a:p>
            <a:r>
              <a:rPr lang="en-US" dirty="0" smtClean="0">
                <a:latin typeface="Minion Pro"/>
                <a:cs typeface="Minion Pro"/>
              </a:rPr>
              <a:t>But, programming abstractions introduce a </a:t>
            </a:r>
            <a:r>
              <a:rPr lang="en-US" i="1" dirty="0" smtClean="0">
                <a:solidFill>
                  <a:srgbClr val="FF0000"/>
                </a:solidFill>
                <a:latin typeface="Minion Pro"/>
                <a:cs typeface="Minion Pro"/>
              </a:rPr>
              <a:t>level of indirection</a:t>
            </a:r>
            <a:endParaRPr lang="en-US" dirty="0">
              <a:latin typeface="Minion Pro"/>
              <a:cs typeface="Minion Pro"/>
            </a:endParaRPr>
          </a:p>
        </p:txBody>
      </p:sp>
      <p:sp>
        <p:nvSpPr>
          <p:cNvPr id="5" name="Rounded Rectangle 4"/>
          <p:cNvSpPr/>
          <p:nvPr/>
        </p:nvSpPr>
        <p:spPr>
          <a:xfrm>
            <a:off x="2413000" y="3256885"/>
            <a:ext cx="1820333" cy="8466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Minion Pro"/>
                <a:cs typeface="Minion Pro"/>
              </a:rPr>
              <a:t>Transactional</a:t>
            </a:r>
          </a:p>
          <a:p>
            <a:pPr algn="ctr"/>
            <a:r>
              <a:rPr lang="en-US" dirty="0" smtClean="0">
                <a:latin typeface="Minion Pro"/>
                <a:cs typeface="Minion Pro"/>
              </a:rPr>
              <a:t>Memory</a:t>
            </a:r>
            <a:endParaRPr lang="en-US" dirty="0">
              <a:latin typeface="Minion Pro"/>
              <a:cs typeface="Minion Pro"/>
            </a:endParaRPr>
          </a:p>
        </p:txBody>
      </p:sp>
      <p:sp>
        <p:nvSpPr>
          <p:cNvPr id="6" name="Rounded Rectangle 5"/>
          <p:cNvSpPr/>
          <p:nvPr/>
        </p:nvSpPr>
        <p:spPr>
          <a:xfrm>
            <a:off x="5034846" y="3256885"/>
            <a:ext cx="1820333" cy="8466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Minion Pro"/>
                <a:cs typeface="Minion Pro"/>
              </a:rPr>
              <a:t>Multicore</a:t>
            </a:r>
          </a:p>
          <a:p>
            <a:pPr algn="ctr"/>
            <a:r>
              <a:rPr lang="en-US" dirty="0" smtClean="0">
                <a:latin typeface="Minion Pro"/>
                <a:cs typeface="Minion Pro"/>
              </a:rPr>
              <a:t>Garbage</a:t>
            </a:r>
          </a:p>
          <a:p>
            <a:pPr algn="ctr"/>
            <a:r>
              <a:rPr lang="en-US" dirty="0" smtClean="0">
                <a:latin typeface="Minion Pro"/>
                <a:cs typeface="Minion Pro"/>
              </a:rPr>
              <a:t>Collection</a:t>
            </a:r>
            <a:endParaRPr lang="en-US" dirty="0">
              <a:latin typeface="Minion Pro"/>
              <a:cs typeface="Minion Pro"/>
            </a:endParaRPr>
          </a:p>
        </p:txBody>
      </p:sp>
      <p:pic>
        <p:nvPicPr>
          <p:cNvPr id="7" name="Picture 6"/>
          <p:cNvPicPr>
            <a:picLocks noChangeAspect="1"/>
          </p:cNvPicPr>
          <p:nvPr/>
        </p:nvPicPr>
        <p:blipFill>
          <a:blip r:embed="rId4"/>
          <a:stretch>
            <a:fillRect/>
          </a:stretch>
        </p:blipFill>
        <p:spPr>
          <a:xfrm>
            <a:off x="169333" y="2297332"/>
            <a:ext cx="1609541" cy="1988256"/>
          </a:xfrm>
          <a:prstGeom prst="rect">
            <a:avLst/>
          </a:prstGeom>
        </p:spPr>
      </p:pic>
      <p:pic>
        <p:nvPicPr>
          <p:cNvPr id="2" name="Picture 1"/>
          <p:cNvPicPr>
            <a:picLocks noChangeAspect="1"/>
          </p:cNvPicPr>
          <p:nvPr/>
        </p:nvPicPr>
        <p:blipFill>
          <a:blip r:embed="rId5"/>
          <a:stretch>
            <a:fillRect/>
          </a:stretch>
        </p:blipFill>
        <p:spPr>
          <a:xfrm>
            <a:off x="7450666" y="3186330"/>
            <a:ext cx="917222" cy="917222"/>
          </a:xfrm>
          <a:prstGeom prst="rect">
            <a:avLst/>
          </a:prstGeom>
        </p:spPr>
      </p:pic>
      <p:sp>
        <p:nvSpPr>
          <p:cNvPr id="18" name="Curved Down Arrow 17"/>
          <p:cNvSpPr/>
          <p:nvPr/>
        </p:nvSpPr>
        <p:spPr>
          <a:xfrm>
            <a:off x="1636888" y="2614831"/>
            <a:ext cx="1552223" cy="63499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Curved Down Arrow 18"/>
          <p:cNvSpPr/>
          <p:nvPr/>
        </p:nvSpPr>
        <p:spPr>
          <a:xfrm>
            <a:off x="3920066" y="2614831"/>
            <a:ext cx="1552223" cy="63499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Curved Down Arrow 19"/>
          <p:cNvSpPr/>
          <p:nvPr/>
        </p:nvSpPr>
        <p:spPr>
          <a:xfrm>
            <a:off x="6302021" y="2614831"/>
            <a:ext cx="1552223" cy="63499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p:cNvSpPr txBox="1"/>
          <p:nvPr/>
        </p:nvSpPr>
        <p:spPr>
          <a:xfrm>
            <a:off x="2185934" y="4313810"/>
            <a:ext cx="2260354" cy="646331"/>
          </a:xfrm>
          <a:prstGeom prst="rect">
            <a:avLst/>
          </a:prstGeom>
          <a:noFill/>
        </p:spPr>
        <p:txBody>
          <a:bodyPr wrap="none" rtlCol="0">
            <a:spAutoFit/>
          </a:bodyPr>
          <a:lstStyle/>
          <a:p>
            <a:pPr algn="ctr"/>
            <a:r>
              <a:rPr lang="en-US" dirty="0" smtClean="0">
                <a:cs typeface="Minion Pro"/>
              </a:rPr>
              <a:t>Slower than locks </a:t>
            </a:r>
          </a:p>
          <a:p>
            <a:pPr algn="ctr"/>
            <a:r>
              <a:rPr lang="en-US" dirty="0" smtClean="0">
                <a:cs typeface="Minion Pro"/>
              </a:rPr>
              <a:t>under high contention</a:t>
            </a:r>
            <a:endParaRPr lang="en-US" dirty="0">
              <a:cs typeface="Minion Pro"/>
            </a:endParaRPr>
          </a:p>
        </p:txBody>
      </p:sp>
      <p:sp>
        <p:nvSpPr>
          <p:cNvPr id="22" name="TextBox 21"/>
          <p:cNvSpPr txBox="1"/>
          <p:nvPr/>
        </p:nvSpPr>
        <p:spPr>
          <a:xfrm>
            <a:off x="4566481" y="4313810"/>
            <a:ext cx="2742983" cy="646331"/>
          </a:xfrm>
          <a:prstGeom prst="rect">
            <a:avLst/>
          </a:prstGeom>
          <a:noFill/>
        </p:spPr>
        <p:txBody>
          <a:bodyPr wrap="none" rtlCol="0">
            <a:spAutoFit/>
          </a:bodyPr>
          <a:lstStyle/>
          <a:p>
            <a:pPr algn="ctr"/>
            <a:r>
              <a:rPr lang="en-US" dirty="0" smtClean="0">
                <a:cs typeface="Minion Pro"/>
              </a:rPr>
              <a:t>Parallel → throughput</a:t>
            </a:r>
          </a:p>
          <a:p>
            <a:pPr algn="ctr"/>
            <a:r>
              <a:rPr lang="en-US" dirty="0" smtClean="0">
                <a:cs typeface="Minion Pro"/>
              </a:rPr>
              <a:t>Concurrent → pause times</a:t>
            </a:r>
            <a:endParaRPr lang="en-US" dirty="0">
              <a:cs typeface="Minion Pro"/>
            </a:endParaRPr>
          </a:p>
        </p:txBody>
      </p:sp>
    </p:spTree>
    <p:custDataLst>
      <p:tags r:id="rId1"/>
    </p:custDataLst>
    <p:extLst>
      <p:ext uri="{BB962C8B-B14F-4D97-AF65-F5344CB8AC3E}">
        <p14:creationId xmlns:p14="http://schemas.microsoft.com/office/powerpoint/2010/main" val="3690036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889418" y="709492"/>
            <a:ext cx="5335474" cy="2639656"/>
          </a:xfrm>
          <a:prstGeom prst="rect">
            <a:avLst/>
          </a:prstGeom>
        </p:spPr>
      </p:pic>
      <p:pic>
        <p:nvPicPr>
          <p:cNvPr id="4" name="Picture 3"/>
          <p:cNvPicPr>
            <a:picLocks noChangeAspect="1"/>
          </p:cNvPicPr>
          <p:nvPr/>
        </p:nvPicPr>
        <p:blipFill>
          <a:blip r:embed="rId5"/>
          <a:stretch>
            <a:fillRect/>
          </a:stretch>
        </p:blipFill>
        <p:spPr>
          <a:xfrm>
            <a:off x="308971" y="4391379"/>
            <a:ext cx="762000" cy="1295400"/>
          </a:xfrm>
          <a:prstGeom prst="rect">
            <a:avLst/>
          </a:prstGeom>
        </p:spPr>
      </p:pic>
      <p:sp>
        <p:nvSpPr>
          <p:cNvPr id="5" name="Title 3"/>
          <p:cNvSpPr txBox="1">
            <a:spLocks/>
          </p:cNvSpPr>
          <p:nvPr/>
        </p:nvSpPr>
        <p:spPr>
          <a:xfrm>
            <a:off x="1111950" y="4615747"/>
            <a:ext cx="7931918" cy="84666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Minion Pro"/>
                <a:cs typeface="Minion Pro"/>
              </a:rPr>
              <a:t>Always desirable to marry the two whenever possible!</a:t>
            </a:r>
            <a:endParaRPr lang="en-US" sz="2800" dirty="0">
              <a:latin typeface="Minion Pro"/>
              <a:cs typeface="Minion Pro"/>
            </a:endParaRPr>
          </a:p>
        </p:txBody>
      </p:sp>
      <p:sp>
        <p:nvSpPr>
          <p:cNvPr id="6" name="TextBox 5"/>
          <p:cNvSpPr txBox="1"/>
          <p:nvPr/>
        </p:nvSpPr>
        <p:spPr>
          <a:xfrm>
            <a:off x="339201" y="1792112"/>
            <a:ext cx="1421927" cy="1200328"/>
          </a:xfrm>
          <a:prstGeom prst="rect">
            <a:avLst/>
          </a:prstGeom>
          <a:noFill/>
        </p:spPr>
        <p:txBody>
          <a:bodyPr wrap="none" rtlCol="0">
            <a:spAutoFit/>
          </a:bodyPr>
          <a:lstStyle/>
          <a:p>
            <a:pPr algn="ctr"/>
            <a:r>
              <a:rPr lang="en-US" sz="2400" dirty="0" smtClean="0">
                <a:latin typeface="Minion Pro"/>
                <a:cs typeface="Minion Pro"/>
              </a:rPr>
              <a:t>Safety</a:t>
            </a:r>
          </a:p>
          <a:p>
            <a:pPr algn="ctr"/>
            <a:r>
              <a:rPr lang="en-US" sz="2400" dirty="0" smtClean="0">
                <a:latin typeface="Minion Pro"/>
                <a:cs typeface="Minion Pro"/>
              </a:rPr>
              <a:t>&amp;</a:t>
            </a:r>
          </a:p>
          <a:p>
            <a:pPr algn="ctr"/>
            <a:r>
              <a:rPr lang="en-US" sz="2400" dirty="0" smtClean="0">
                <a:latin typeface="Minion Pro"/>
                <a:cs typeface="Minion Pro"/>
              </a:rPr>
              <a:t>Simplicity</a:t>
            </a:r>
            <a:endParaRPr lang="en-US" sz="2400" dirty="0">
              <a:latin typeface="Minion Pro"/>
              <a:cs typeface="Minion Pro"/>
            </a:endParaRPr>
          </a:p>
        </p:txBody>
      </p:sp>
      <p:sp>
        <p:nvSpPr>
          <p:cNvPr id="7" name="TextBox 6"/>
          <p:cNvSpPr txBox="1"/>
          <p:nvPr/>
        </p:nvSpPr>
        <p:spPr>
          <a:xfrm>
            <a:off x="7271468" y="1792112"/>
            <a:ext cx="1832193" cy="1200328"/>
          </a:xfrm>
          <a:prstGeom prst="rect">
            <a:avLst/>
          </a:prstGeom>
          <a:noFill/>
        </p:spPr>
        <p:txBody>
          <a:bodyPr wrap="none" rtlCol="0">
            <a:spAutoFit/>
          </a:bodyPr>
          <a:lstStyle/>
          <a:p>
            <a:pPr algn="ctr"/>
            <a:r>
              <a:rPr lang="en-US" sz="2400" dirty="0" smtClean="0">
                <a:latin typeface="Minion Pro"/>
                <a:cs typeface="Minion Pro"/>
              </a:rPr>
              <a:t>Performance</a:t>
            </a:r>
          </a:p>
          <a:p>
            <a:pPr algn="ctr"/>
            <a:r>
              <a:rPr lang="en-US" sz="2400" dirty="0" smtClean="0">
                <a:latin typeface="Minion Pro"/>
                <a:cs typeface="Minion Pro"/>
              </a:rPr>
              <a:t>&amp;</a:t>
            </a:r>
          </a:p>
          <a:p>
            <a:pPr algn="ctr"/>
            <a:r>
              <a:rPr lang="en-US" sz="2400" dirty="0" smtClean="0">
                <a:latin typeface="Minion Pro"/>
                <a:cs typeface="Minion Pro"/>
              </a:rPr>
              <a:t>Functionality</a:t>
            </a:r>
            <a:endParaRPr lang="en-US" sz="2400" dirty="0">
              <a:latin typeface="Minion Pro"/>
              <a:cs typeface="Minion Pro"/>
            </a:endParaRPr>
          </a:p>
        </p:txBody>
      </p:sp>
    </p:spTree>
    <p:custDataLst>
      <p:tags r:id="rId1"/>
    </p:custDataLst>
    <p:extLst>
      <p:ext uri="{BB962C8B-B14F-4D97-AF65-F5344CB8AC3E}">
        <p14:creationId xmlns:p14="http://schemas.microsoft.com/office/powerpoint/2010/main" val="2583940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1|26.8|14.7"/>
</p:tagLst>
</file>

<file path=ppt/tags/tag10.xml><?xml version="1.0" encoding="utf-8"?>
<p:tagLst xmlns:a="http://schemas.openxmlformats.org/drawingml/2006/main" xmlns:r="http://schemas.openxmlformats.org/officeDocument/2006/relationships" xmlns:p="http://schemas.openxmlformats.org/presentationml/2006/main">
  <p:tag name="TIMING" val="|12.1|8|4.9|22.9"/>
</p:tagLst>
</file>

<file path=ppt/tags/tag11.xml><?xml version="1.0" encoding="utf-8"?>
<p:tagLst xmlns:a="http://schemas.openxmlformats.org/drawingml/2006/main" xmlns:r="http://schemas.openxmlformats.org/officeDocument/2006/relationships" xmlns:p="http://schemas.openxmlformats.org/presentationml/2006/main">
  <p:tag name="TIMING" val="|47.9|13.9|8.5|22.6"/>
</p:tagLst>
</file>

<file path=ppt/tags/tag12.xml><?xml version="1.0" encoding="utf-8"?>
<p:tagLst xmlns:a="http://schemas.openxmlformats.org/drawingml/2006/main" xmlns:r="http://schemas.openxmlformats.org/officeDocument/2006/relationships" xmlns:p="http://schemas.openxmlformats.org/presentationml/2006/main">
  <p:tag name="TIMING" val="|10.3|3.9|3.1|2|3.3"/>
</p:tagLst>
</file>

<file path=ppt/tags/tag13.xml><?xml version="1.0" encoding="utf-8"?>
<p:tagLst xmlns:a="http://schemas.openxmlformats.org/drawingml/2006/main" xmlns:r="http://schemas.openxmlformats.org/officeDocument/2006/relationships" xmlns:p="http://schemas.openxmlformats.org/presentationml/2006/main">
  <p:tag name="TIMING" val="|0.7|0.4|0.2|0.2|0.3|0.3|0.3|0.4|0.4"/>
</p:tagLst>
</file>

<file path=ppt/tags/tag14.xml><?xml version="1.0" encoding="utf-8"?>
<p:tagLst xmlns:a="http://schemas.openxmlformats.org/drawingml/2006/main" xmlns:r="http://schemas.openxmlformats.org/officeDocument/2006/relationships" xmlns:p="http://schemas.openxmlformats.org/presentationml/2006/main">
  <p:tag name="TIMING" val="|0.5"/>
</p:tagLst>
</file>

<file path=ppt/tags/tag15.xml><?xml version="1.0" encoding="utf-8"?>
<p:tagLst xmlns:a="http://schemas.openxmlformats.org/drawingml/2006/main" xmlns:r="http://schemas.openxmlformats.org/officeDocument/2006/relationships" xmlns:p="http://schemas.openxmlformats.org/presentationml/2006/main">
  <p:tag name="TIMING" val="|29.2|14.9|28|10.8|50.8"/>
</p:tagLst>
</file>

<file path=ppt/tags/tag16.xml><?xml version="1.0" encoding="utf-8"?>
<p:tagLst xmlns:a="http://schemas.openxmlformats.org/drawingml/2006/main" xmlns:r="http://schemas.openxmlformats.org/officeDocument/2006/relationships" xmlns:p="http://schemas.openxmlformats.org/presentationml/2006/main">
  <p:tag name="TIMING" val="|43.5|50.3"/>
</p:tagLst>
</file>

<file path=ppt/tags/tag17.xml><?xml version="1.0" encoding="utf-8"?>
<p:tagLst xmlns:a="http://schemas.openxmlformats.org/drawingml/2006/main" xmlns:r="http://schemas.openxmlformats.org/officeDocument/2006/relationships" xmlns:p="http://schemas.openxmlformats.org/presentationml/2006/main">
  <p:tag name="TIMING" val="|27.3"/>
</p:tagLst>
</file>

<file path=ppt/tags/tag18.xml><?xml version="1.0" encoding="utf-8"?>
<p:tagLst xmlns:a="http://schemas.openxmlformats.org/drawingml/2006/main" xmlns:r="http://schemas.openxmlformats.org/officeDocument/2006/relationships" xmlns:p="http://schemas.openxmlformats.org/presentationml/2006/main">
  <p:tag name="TIMING" val="|8.8|22.7"/>
</p:tagLst>
</file>

<file path=ppt/tags/tag19.xml><?xml version="1.0" encoding="utf-8"?>
<p:tagLst xmlns:a="http://schemas.openxmlformats.org/drawingml/2006/main" xmlns:r="http://schemas.openxmlformats.org/officeDocument/2006/relationships" xmlns:p="http://schemas.openxmlformats.org/presentationml/2006/main">
  <p:tag name="TIMING" val="|10.3|5.7|31|3.8|15.7"/>
</p:tagLst>
</file>

<file path=ppt/tags/tag2.xml><?xml version="1.0" encoding="utf-8"?>
<p:tagLst xmlns:a="http://schemas.openxmlformats.org/drawingml/2006/main" xmlns:r="http://schemas.openxmlformats.org/officeDocument/2006/relationships" xmlns:p="http://schemas.openxmlformats.org/presentationml/2006/main">
  <p:tag name="TIMING" val="|11.1|11.3|17.8"/>
</p:tagLst>
</file>

<file path=ppt/tags/tag20.xml><?xml version="1.0" encoding="utf-8"?>
<p:tagLst xmlns:a="http://schemas.openxmlformats.org/drawingml/2006/main" xmlns:r="http://schemas.openxmlformats.org/officeDocument/2006/relationships" xmlns:p="http://schemas.openxmlformats.org/presentationml/2006/main">
  <p:tag name="TIMING" val="|32.1"/>
</p:tagLst>
</file>

<file path=ppt/tags/tag21.xml><?xml version="1.0" encoding="utf-8"?>
<p:tagLst xmlns:a="http://schemas.openxmlformats.org/drawingml/2006/main" xmlns:r="http://schemas.openxmlformats.org/officeDocument/2006/relationships" xmlns:p="http://schemas.openxmlformats.org/presentationml/2006/main">
  <p:tag name="TIMING" val="|9.2|17.4|91.7"/>
</p:tagLst>
</file>

<file path=ppt/tags/tag22.xml><?xml version="1.0" encoding="utf-8"?>
<p:tagLst xmlns:a="http://schemas.openxmlformats.org/drawingml/2006/main" xmlns:r="http://schemas.openxmlformats.org/officeDocument/2006/relationships" xmlns:p="http://schemas.openxmlformats.org/presentationml/2006/main">
  <p:tag name="TIMING" val="|22.4|25.9|38.8"/>
</p:tagLst>
</file>

<file path=ppt/tags/tag23.xml><?xml version="1.0" encoding="utf-8"?>
<p:tagLst xmlns:a="http://schemas.openxmlformats.org/drawingml/2006/main" xmlns:r="http://schemas.openxmlformats.org/officeDocument/2006/relationships" xmlns:p="http://schemas.openxmlformats.org/presentationml/2006/main">
  <p:tag name="TIMING" val="|14.3|37.4|15.7|6.6"/>
</p:tagLst>
</file>

<file path=ppt/tags/tag24.xml><?xml version="1.0" encoding="utf-8"?>
<p:tagLst xmlns:a="http://schemas.openxmlformats.org/drawingml/2006/main" xmlns:r="http://schemas.openxmlformats.org/officeDocument/2006/relationships" xmlns:p="http://schemas.openxmlformats.org/presentationml/2006/main">
  <p:tag name="TIMING" val="|9.4|8|9.7"/>
</p:tagLst>
</file>

<file path=ppt/tags/tag25.xml><?xml version="1.0" encoding="utf-8"?>
<p:tagLst xmlns:a="http://schemas.openxmlformats.org/drawingml/2006/main" xmlns:r="http://schemas.openxmlformats.org/officeDocument/2006/relationships" xmlns:p="http://schemas.openxmlformats.org/presentationml/2006/main">
  <p:tag name="TIMING" val="|23.9|16.8|22.6"/>
</p:tagLst>
</file>

<file path=ppt/tags/tag26.xml><?xml version="1.0" encoding="utf-8"?>
<p:tagLst xmlns:a="http://schemas.openxmlformats.org/drawingml/2006/main" xmlns:r="http://schemas.openxmlformats.org/officeDocument/2006/relationships" xmlns:p="http://schemas.openxmlformats.org/presentationml/2006/main">
  <p:tag name="TIMING" val="|53.8|22.9|26.2|38.1"/>
</p:tagLst>
</file>

<file path=ppt/tags/tag27.xml><?xml version="1.0" encoding="utf-8"?>
<p:tagLst xmlns:a="http://schemas.openxmlformats.org/drawingml/2006/main" xmlns:r="http://schemas.openxmlformats.org/officeDocument/2006/relationships" xmlns:p="http://schemas.openxmlformats.org/presentationml/2006/main">
  <p:tag name="TIMING" val="|36.2|94.2"/>
</p:tagLst>
</file>

<file path=ppt/tags/tag28.xml><?xml version="1.0" encoding="utf-8"?>
<p:tagLst xmlns:a="http://schemas.openxmlformats.org/drawingml/2006/main" xmlns:r="http://schemas.openxmlformats.org/officeDocument/2006/relationships" xmlns:p="http://schemas.openxmlformats.org/presentationml/2006/main">
  <p:tag name="TIMING" val="|41.6|89.5|45.7"/>
</p:tagLst>
</file>

<file path=ppt/tags/tag29.xml><?xml version="1.0" encoding="utf-8"?>
<p:tagLst xmlns:a="http://schemas.openxmlformats.org/drawingml/2006/main" xmlns:r="http://schemas.openxmlformats.org/officeDocument/2006/relationships" xmlns:p="http://schemas.openxmlformats.org/presentationml/2006/main">
  <p:tag name="TIMING" val="|41.2|44.1"/>
</p:tagLst>
</file>

<file path=ppt/tags/tag3.xml><?xml version="1.0" encoding="utf-8"?>
<p:tagLst xmlns:a="http://schemas.openxmlformats.org/drawingml/2006/main" xmlns:r="http://schemas.openxmlformats.org/officeDocument/2006/relationships" xmlns:p="http://schemas.openxmlformats.org/presentationml/2006/main">
  <p:tag name="TIMING" val="|16|19.3|38.6"/>
</p:tagLst>
</file>

<file path=ppt/tags/tag4.xml><?xml version="1.0" encoding="utf-8"?>
<p:tagLst xmlns:a="http://schemas.openxmlformats.org/drawingml/2006/main" xmlns:r="http://schemas.openxmlformats.org/officeDocument/2006/relationships" xmlns:p="http://schemas.openxmlformats.org/presentationml/2006/main">
  <p:tag name="TIMING" val="|9.6|4.2"/>
</p:tagLst>
</file>

<file path=ppt/tags/tag5.xml><?xml version="1.0" encoding="utf-8"?>
<p:tagLst xmlns:a="http://schemas.openxmlformats.org/drawingml/2006/main" xmlns:r="http://schemas.openxmlformats.org/officeDocument/2006/relationships" xmlns:p="http://schemas.openxmlformats.org/presentationml/2006/main">
  <p:tag name="TIMING" val="|15.9"/>
</p:tagLst>
</file>

<file path=ppt/tags/tag6.xml><?xml version="1.0" encoding="utf-8"?>
<p:tagLst xmlns:a="http://schemas.openxmlformats.org/drawingml/2006/main" xmlns:r="http://schemas.openxmlformats.org/officeDocument/2006/relationships" xmlns:p="http://schemas.openxmlformats.org/presentationml/2006/main">
  <p:tag name="TIMING" val="|23.4|32.7"/>
</p:tagLst>
</file>

<file path=ppt/tags/tag7.xml><?xml version="1.0" encoding="utf-8"?>
<p:tagLst xmlns:a="http://schemas.openxmlformats.org/drawingml/2006/main" xmlns:r="http://schemas.openxmlformats.org/officeDocument/2006/relationships" xmlns:p="http://schemas.openxmlformats.org/presentationml/2006/main">
  <p:tag name="TIMING" val="|27.7|13"/>
</p:tagLst>
</file>

<file path=ppt/tags/tag8.xml><?xml version="1.0" encoding="utf-8"?>
<p:tagLst xmlns:a="http://schemas.openxmlformats.org/drawingml/2006/main" xmlns:r="http://schemas.openxmlformats.org/officeDocument/2006/relationships" xmlns:p="http://schemas.openxmlformats.org/presentationml/2006/main">
  <p:tag name="TIMING" val="|16.7|9.5"/>
</p:tagLst>
</file>

<file path=ppt/tags/tag9.xml><?xml version="1.0" encoding="utf-8"?>
<p:tagLst xmlns:a="http://schemas.openxmlformats.org/drawingml/2006/main" xmlns:r="http://schemas.openxmlformats.org/officeDocument/2006/relationships" xmlns:p="http://schemas.openxmlformats.org/presentationml/2006/main">
  <p:tag name="TIMING" val="|29.4|19.6|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14249</TotalTime>
  <Words>4342</Words>
  <Application>Microsoft Macintosh PowerPoint</Application>
  <PresentationFormat>On-screen Show (4:3)</PresentationFormat>
  <Paragraphs>715</Paragraphs>
  <Slides>46</Slides>
  <Notes>35</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Functional Abstractions for Practical and Scalable Concurrent Programming </vt:lpstr>
      <vt:lpstr>Concurrent programming is (still) hard!</vt:lpstr>
      <vt:lpstr>Concurrency bugs can be disastrous</vt:lpstr>
      <vt:lpstr>PowerPoint Presentation</vt:lpstr>
      <vt:lpstr>PowerPoint Presentation</vt:lpstr>
      <vt:lpstr>PowerPoint Presentation</vt:lpstr>
      <vt:lpstr>Programming abstractions simplify  Concurrent Programming</vt:lpstr>
      <vt:lpstr>But, programming abstractions introduce a level of indirection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Channel Consistency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 Slides</vt:lpstr>
      <vt:lpstr>PowerPoint Presentation</vt:lpstr>
    </vt:vector>
  </TitlesOfParts>
  <Company>Fort St.George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Abstractions for Practical and Scalable Concurrent Programming </dc:title>
  <dc:creator>Sam Midkiff</dc:creator>
  <cp:lastModifiedBy>Sam Midkiff</cp:lastModifiedBy>
  <cp:revision>275</cp:revision>
  <dcterms:created xsi:type="dcterms:W3CDTF">2014-03-18T22:22:32Z</dcterms:created>
  <dcterms:modified xsi:type="dcterms:W3CDTF">2014-03-31T00:56:26Z</dcterms:modified>
</cp:coreProperties>
</file>